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7" Type="http://schemas.openxmlformats.org/officeDocument/2006/relationships/image" Target="../media/image15.png"/><Relationship Id="rId8" Type="http://schemas.openxmlformats.org/officeDocument/2006/relationships/image" Target="../media/image16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14.png"/><Relationship Id="rId8" Type="http://schemas.openxmlformats.org/officeDocument/2006/relationships/image" Target="../media/image22.png"/><Relationship Id="rId9" Type="http://schemas.openxmlformats.org/officeDocument/2006/relationships/image" Target="../media/image23.png"/><Relationship Id="rId10" Type="http://schemas.openxmlformats.org/officeDocument/2006/relationships/image" Target="../media/image24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3" Type="http://schemas.openxmlformats.org/officeDocument/2006/relationships/image" Target="../media/image17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9" Type="http://schemas.openxmlformats.org/officeDocument/2006/relationships/image" Target="../media/image31.png"/><Relationship Id="rId10" Type="http://schemas.openxmlformats.org/officeDocument/2006/relationships/image" Target="../media/image32.png"/><Relationship Id="rId11" Type="http://schemas.openxmlformats.org/officeDocument/2006/relationships/image" Target="../media/image19.png"/><Relationship Id="rId12" Type="http://schemas.openxmlformats.org/officeDocument/2006/relationships/image" Target="../media/image33.png"/><Relationship Id="rId13" Type="http://schemas.openxmlformats.org/officeDocument/2006/relationships/image" Target="../media/image34.png"/><Relationship Id="rId14" Type="http://schemas.openxmlformats.org/officeDocument/2006/relationships/image" Target="../media/image35.png"/><Relationship Id="rId15" Type="http://schemas.openxmlformats.org/officeDocument/2006/relationships/image" Target="../media/image36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0956" y="6563783"/>
            <a:ext cx="1706245" cy="187960"/>
          </a:xfrm>
          <a:custGeom>
            <a:avLst/>
            <a:gdLst/>
            <a:ahLst/>
            <a:cxnLst/>
            <a:rect l="l" t="t" r="r" b="b"/>
            <a:pathLst>
              <a:path w="1706245" h="187959">
                <a:moveTo>
                  <a:pt x="1672649" y="1"/>
                </a:moveTo>
                <a:lnTo>
                  <a:pt x="33163" y="1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3" y="187595"/>
                </a:lnTo>
                <a:lnTo>
                  <a:pt x="1672649" y="187595"/>
                </a:lnTo>
                <a:lnTo>
                  <a:pt x="1697521" y="145848"/>
                </a:lnTo>
                <a:lnTo>
                  <a:pt x="1705812" y="93798"/>
                </a:lnTo>
                <a:lnTo>
                  <a:pt x="1697521" y="41748"/>
                </a:lnTo>
                <a:lnTo>
                  <a:pt x="1672649" y="1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100509" y="6379410"/>
            <a:ext cx="2661285" cy="187960"/>
          </a:xfrm>
          <a:custGeom>
            <a:avLst/>
            <a:gdLst/>
            <a:ahLst/>
            <a:cxnLst/>
            <a:rect l="l" t="t" r="r" b="b"/>
            <a:pathLst>
              <a:path w="2661284" h="187959">
                <a:moveTo>
                  <a:pt x="2627607" y="2"/>
                </a:moveTo>
                <a:lnTo>
                  <a:pt x="33165" y="2"/>
                </a:lnTo>
                <a:lnTo>
                  <a:pt x="8293" y="41749"/>
                </a:lnTo>
                <a:lnTo>
                  <a:pt x="2" y="93799"/>
                </a:lnTo>
                <a:lnTo>
                  <a:pt x="8293" y="145849"/>
                </a:lnTo>
                <a:lnTo>
                  <a:pt x="33165" y="187596"/>
                </a:lnTo>
                <a:lnTo>
                  <a:pt x="2627607" y="187596"/>
                </a:lnTo>
                <a:lnTo>
                  <a:pt x="2652479" y="145849"/>
                </a:lnTo>
                <a:lnTo>
                  <a:pt x="2660770" y="93799"/>
                </a:lnTo>
                <a:lnTo>
                  <a:pt x="2652479" y="41749"/>
                </a:lnTo>
                <a:lnTo>
                  <a:pt x="2627607" y="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1236" y="5091880"/>
            <a:ext cx="1306830" cy="187960"/>
          </a:xfrm>
          <a:custGeom>
            <a:avLst/>
            <a:gdLst/>
            <a:ahLst/>
            <a:cxnLst/>
            <a:rect l="l" t="t" r="r" b="b"/>
            <a:pathLst>
              <a:path w="1306830" h="187960">
                <a:moveTo>
                  <a:pt x="1273101" y="1"/>
                </a:moveTo>
                <a:lnTo>
                  <a:pt x="33163" y="1"/>
                </a:lnTo>
                <a:lnTo>
                  <a:pt x="8290" y="41748"/>
                </a:lnTo>
                <a:lnTo>
                  <a:pt x="0" y="93797"/>
                </a:lnTo>
                <a:lnTo>
                  <a:pt x="8290" y="145847"/>
                </a:lnTo>
                <a:lnTo>
                  <a:pt x="33163" y="187595"/>
                </a:lnTo>
                <a:lnTo>
                  <a:pt x="1273101" y="187595"/>
                </a:lnTo>
                <a:lnTo>
                  <a:pt x="1297973" y="145847"/>
                </a:lnTo>
                <a:lnTo>
                  <a:pt x="1306263" y="93797"/>
                </a:lnTo>
                <a:lnTo>
                  <a:pt x="1297973" y="41748"/>
                </a:lnTo>
                <a:lnTo>
                  <a:pt x="1273101" y="1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043402" y="4907508"/>
            <a:ext cx="3763010" cy="187960"/>
          </a:xfrm>
          <a:custGeom>
            <a:avLst/>
            <a:gdLst/>
            <a:ahLst/>
            <a:cxnLst/>
            <a:rect l="l" t="t" r="r" b="b"/>
            <a:pathLst>
              <a:path w="3763009" h="187960">
                <a:moveTo>
                  <a:pt x="2162543" y="93802"/>
                </a:moveTo>
                <a:lnTo>
                  <a:pt x="2154250" y="41744"/>
                </a:lnTo>
                <a:lnTo>
                  <a:pt x="2129383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3159" y="187604"/>
                </a:lnTo>
                <a:lnTo>
                  <a:pt x="2129383" y="187604"/>
                </a:lnTo>
                <a:lnTo>
                  <a:pt x="2154250" y="145846"/>
                </a:lnTo>
                <a:lnTo>
                  <a:pt x="2162543" y="93802"/>
                </a:lnTo>
                <a:close/>
              </a:path>
              <a:path w="3763009" h="187960">
                <a:moveTo>
                  <a:pt x="3762476" y="93802"/>
                </a:moveTo>
                <a:lnTo>
                  <a:pt x="3754183" y="41757"/>
                </a:lnTo>
                <a:lnTo>
                  <a:pt x="3729317" y="12"/>
                </a:lnTo>
                <a:lnTo>
                  <a:pt x="2227910" y="12"/>
                </a:lnTo>
                <a:lnTo>
                  <a:pt x="2203031" y="41757"/>
                </a:lnTo>
                <a:lnTo>
                  <a:pt x="2194750" y="93802"/>
                </a:lnTo>
                <a:lnTo>
                  <a:pt x="2203031" y="145859"/>
                </a:lnTo>
                <a:lnTo>
                  <a:pt x="2227910" y="187604"/>
                </a:lnTo>
                <a:lnTo>
                  <a:pt x="3729317" y="187604"/>
                </a:lnTo>
                <a:lnTo>
                  <a:pt x="3754183" y="145859"/>
                </a:lnTo>
                <a:lnTo>
                  <a:pt x="3762476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797024" y="3619982"/>
            <a:ext cx="2935605" cy="372110"/>
          </a:xfrm>
          <a:custGeom>
            <a:avLst/>
            <a:gdLst/>
            <a:ahLst/>
            <a:cxnLst/>
            <a:rect l="l" t="t" r="r" b="b"/>
            <a:pathLst>
              <a:path w="2935604" h="372110">
                <a:moveTo>
                  <a:pt x="2935579" y="278180"/>
                </a:moveTo>
                <a:lnTo>
                  <a:pt x="2927286" y="226123"/>
                </a:lnTo>
                <a:lnTo>
                  <a:pt x="2902420" y="184378"/>
                </a:lnTo>
                <a:lnTo>
                  <a:pt x="2715171" y="184378"/>
                </a:lnTo>
                <a:lnTo>
                  <a:pt x="2738132" y="145846"/>
                </a:lnTo>
                <a:lnTo>
                  <a:pt x="2746425" y="93802"/>
                </a:lnTo>
                <a:lnTo>
                  <a:pt x="2738132" y="41757"/>
                </a:lnTo>
                <a:lnTo>
                  <a:pt x="2713266" y="0"/>
                </a:lnTo>
                <a:lnTo>
                  <a:pt x="499313" y="0"/>
                </a:lnTo>
                <a:lnTo>
                  <a:pt x="474446" y="41757"/>
                </a:lnTo>
                <a:lnTo>
                  <a:pt x="466153" y="93802"/>
                </a:lnTo>
                <a:lnTo>
                  <a:pt x="474446" y="145846"/>
                </a:lnTo>
                <a:lnTo>
                  <a:pt x="497395" y="184378"/>
                </a:lnTo>
                <a:lnTo>
                  <a:pt x="33172" y="184378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72" y="371970"/>
                </a:lnTo>
                <a:lnTo>
                  <a:pt x="2902420" y="371970"/>
                </a:lnTo>
                <a:lnTo>
                  <a:pt x="2927286" y="330225"/>
                </a:lnTo>
                <a:lnTo>
                  <a:pt x="2935579" y="27818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81237" y="3251229"/>
            <a:ext cx="497840" cy="187960"/>
          </a:xfrm>
          <a:custGeom>
            <a:avLst/>
            <a:gdLst/>
            <a:ahLst/>
            <a:cxnLst/>
            <a:rect l="l" t="t" r="r" b="b"/>
            <a:pathLst>
              <a:path w="497840" h="187960">
                <a:moveTo>
                  <a:pt x="464401" y="-1"/>
                </a:moveTo>
                <a:lnTo>
                  <a:pt x="33162" y="-1"/>
                </a:lnTo>
                <a:lnTo>
                  <a:pt x="8290" y="41746"/>
                </a:lnTo>
                <a:lnTo>
                  <a:pt x="0" y="93796"/>
                </a:lnTo>
                <a:lnTo>
                  <a:pt x="8290" y="145847"/>
                </a:lnTo>
                <a:lnTo>
                  <a:pt x="33162" y="187595"/>
                </a:lnTo>
                <a:lnTo>
                  <a:pt x="464401" y="187595"/>
                </a:lnTo>
                <a:lnTo>
                  <a:pt x="489272" y="145847"/>
                </a:lnTo>
                <a:lnTo>
                  <a:pt x="497563" y="93796"/>
                </a:lnTo>
                <a:lnTo>
                  <a:pt x="489272" y="41746"/>
                </a:lnTo>
                <a:lnTo>
                  <a:pt x="464401" y="-1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383299" y="3068397"/>
            <a:ext cx="433070" cy="187960"/>
          </a:xfrm>
          <a:custGeom>
            <a:avLst/>
            <a:gdLst/>
            <a:ahLst/>
            <a:cxnLst/>
            <a:rect l="l" t="t" r="r" b="b"/>
            <a:pathLst>
              <a:path w="433070" h="187960">
                <a:moveTo>
                  <a:pt x="399278" y="-2"/>
                </a:moveTo>
                <a:lnTo>
                  <a:pt x="33153" y="-2"/>
                </a:lnTo>
                <a:lnTo>
                  <a:pt x="8281" y="41745"/>
                </a:lnTo>
                <a:lnTo>
                  <a:pt x="-9" y="93795"/>
                </a:lnTo>
                <a:lnTo>
                  <a:pt x="8281" y="145846"/>
                </a:lnTo>
                <a:lnTo>
                  <a:pt x="33153" y="187594"/>
                </a:lnTo>
                <a:lnTo>
                  <a:pt x="399278" y="187594"/>
                </a:lnTo>
                <a:lnTo>
                  <a:pt x="424150" y="145846"/>
                </a:lnTo>
                <a:lnTo>
                  <a:pt x="432440" y="93795"/>
                </a:lnTo>
                <a:lnTo>
                  <a:pt x="424150" y="41745"/>
                </a:lnTo>
                <a:lnTo>
                  <a:pt x="399278" y="-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81227" y="2515285"/>
            <a:ext cx="5971540" cy="741045"/>
          </a:xfrm>
          <a:custGeom>
            <a:avLst/>
            <a:gdLst/>
            <a:ahLst/>
            <a:cxnLst/>
            <a:rect l="l" t="t" r="r" b="b"/>
            <a:pathLst>
              <a:path w="5971540" h="741045">
                <a:moveTo>
                  <a:pt x="5971171" y="93802"/>
                </a:moveTo>
                <a:lnTo>
                  <a:pt x="5962878" y="41757"/>
                </a:lnTo>
                <a:lnTo>
                  <a:pt x="5938012" y="0"/>
                </a:lnTo>
                <a:lnTo>
                  <a:pt x="4036999" y="0"/>
                </a:lnTo>
                <a:lnTo>
                  <a:pt x="4036999" y="556336"/>
                </a:lnTo>
                <a:lnTo>
                  <a:pt x="4014063" y="594868"/>
                </a:lnTo>
                <a:lnTo>
                  <a:pt x="4006151" y="644486"/>
                </a:lnTo>
                <a:lnTo>
                  <a:pt x="3998264" y="594868"/>
                </a:lnTo>
                <a:lnTo>
                  <a:pt x="3975303" y="556336"/>
                </a:lnTo>
                <a:lnTo>
                  <a:pt x="4036999" y="556336"/>
                </a:lnTo>
                <a:lnTo>
                  <a:pt x="4036999" y="0"/>
                </a:lnTo>
                <a:lnTo>
                  <a:pt x="33172" y="0"/>
                </a:lnTo>
                <a:lnTo>
                  <a:pt x="8293" y="41757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2207" y="370357"/>
                </a:lnTo>
                <a:lnTo>
                  <a:pt x="8293" y="410489"/>
                </a:lnTo>
                <a:lnTo>
                  <a:pt x="0" y="462546"/>
                </a:lnTo>
                <a:lnTo>
                  <a:pt x="8293" y="514591"/>
                </a:lnTo>
                <a:lnTo>
                  <a:pt x="33172" y="556336"/>
                </a:lnTo>
                <a:lnTo>
                  <a:pt x="3019145" y="556336"/>
                </a:lnTo>
                <a:lnTo>
                  <a:pt x="2996196" y="594868"/>
                </a:lnTo>
                <a:lnTo>
                  <a:pt x="2987903" y="646912"/>
                </a:lnTo>
                <a:lnTo>
                  <a:pt x="2996196" y="698969"/>
                </a:lnTo>
                <a:lnTo>
                  <a:pt x="3021076" y="740714"/>
                </a:lnTo>
                <a:lnTo>
                  <a:pt x="3973385" y="740714"/>
                </a:lnTo>
                <a:lnTo>
                  <a:pt x="3998264" y="698969"/>
                </a:lnTo>
                <a:lnTo>
                  <a:pt x="4006151" y="649351"/>
                </a:lnTo>
                <a:lnTo>
                  <a:pt x="4014063" y="698969"/>
                </a:lnTo>
                <a:lnTo>
                  <a:pt x="4038930" y="740714"/>
                </a:lnTo>
                <a:lnTo>
                  <a:pt x="5224399" y="740714"/>
                </a:lnTo>
                <a:lnTo>
                  <a:pt x="5249278" y="698969"/>
                </a:lnTo>
                <a:lnTo>
                  <a:pt x="5257571" y="646912"/>
                </a:lnTo>
                <a:lnTo>
                  <a:pt x="5249278" y="594868"/>
                </a:lnTo>
                <a:lnTo>
                  <a:pt x="5226316" y="556336"/>
                </a:lnTo>
                <a:lnTo>
                  <a:pt x="5575973" y="556336"/>
                </a:lnTo>
                <a:lnTo>
                  <a:pt x="5600839" y="514591"/>
                </a:lnTo>
                <a:lnTo>
                  <a:pt x="5609133" y="462546"/>
                </a:lnTo>
                <a:lnTo>
                  <a:pt x="5600839" y="410489"/>
                </a:lnTo>
                <a:lnTo>
                  <a:pt x="5577891" y="371970"/>
                </a:lnTo>
                <a:lnTo>
                  <a:pt x="5916752" y="371970"/>
                </a:lnTo>
                <a:lnTo>
                  <a:pt x="5941619" y="330225"/>
                </a:lnTo>
                <a:lnTo>
                  <a:pt x="5949912" y="278168"/>
                </a:lnTo>
                <a:lnTo>
                  <a:pt x="5941619" y="226123"/>
                </a:lnTo>
                <a:lnTo>
                  <a:pt x="5918670" y="187604"/>
                </a:lnTo>
                <a:lnTo>
                  <a:pt x="5938012" y="187604"/>
                </a:lnTo>
                <a:lnTo>
                  <a:pt x="5962878" y="145846"/>
                </a:lnTo>
                <a:lnTo>
                  <a:pt x="5971171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405407" y="1412125"/>
            <a:ext cx="5071110" cy="372110"/>
          </a:xfrm>
          <a:custGeom>
            <a:avLst/>
            <a:gdLst/>
            <a:ahLst/>
            <a:cxnLst/>
            <a:rect l="l" t="t" r="r" b="b"/>
            <a:pathLst>
              <a:path w="5071110" h="372110">
                <a:moveTo>
                  <a:pt x="5070589" y="278180"/>
                </a:moveTo>
                <a:lnTo>
                  <a:pt x="5062296" y="226123"/>
                </a:lnTo>
                <a:lnTo>
                  <a:pt x="5037429" y="184378"/>
                </a:lnTo>
                <a:lnTo>
                  <a:pt x="3646157" y="184378"/>
                </a:lnTo>
                <a:lnTo>
                  <a:pt x="3669131" y="145846"/>
                </a:lnTo>
                <a:lnTo>
                  <a:pt x="3677412" y="93802"/>
                </a:lnTo>
                <a:lnTo>
                  <a:pt x="3669131" y="41744"/>
                </a:lnTo>
                <a:lnTo>
                  <a:pt x="3644252" y="0"/>
                </a:lnTo>
                <a:lnTo>
                  <a:pt x="1553895" y="0"/>
                </a:lnTo>
                <a:lnTo>
                  <a:pt x="1529029" y="41744"/>
                </a:lnTo>
                <a:lnTo>
                  <a:pt x="1520736" y="93802"/>
                </a:lnTo>
                <a:lnTo>
                  <a:pt x="1529029" y="145846"/>
                </a:lnTo>
                <a:lnTo>
                  <a:pt x="1551978" y="184378"/>
                </a:lnTo>
                <a:lnTo>
                  <a:pt x="33172" y="184378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72" y="371970"/>
                </a:lnTo>
                <a:lnTo>
                  <a:pt x="5037429" y="371970"/>
                </a:lnTo>
                <a:lnTo>
                  <a:pt x="5062296" y="330225"/>
                </a:lnTo>
                <a:lnTo>
                  <a:pt x="5070589" y="27818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1" name="object 11"/>
          <p:cNvGrpSpPr/>
          <p:nvPr/>
        </p:nvGrpSpPr>
        <p:grpSpPr>
          <a:xfrm>
            <a:off x="780288" y="850391"/>
            <a:ext cx="6096000" cy="474345"/>
            <a:chOff x="780288" y="850391"/>
            <a:chExt cx="6096000" cy="474345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8" y="850391"/>
              <a:ext cx="4082795" cy="47396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96112" y="1210055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/>
          <p:nvPr/>
        </p:nvSpPr>
        <p:spPr>
          <a:xfrm>
            <a:off x="901419" y="900176"/>
            <a:ext cx="5930265" cy="65843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2-7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spc="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Modeling with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First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Order DE’s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Calibri"/>
              <a:cs typeface="Calibri"/>
            </a:endParaRPr>
          </a:p>
          <a:p>
            <a:pPr marL="12700" marR="145415">
              <a:lnSpc>
                <a:spcPct val="1098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 move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applications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</a:t>
            </a:r>
            <a:r>
              <a:rPr dirty="0" sz="1100">
                <a:latin typeface="Calibri"/>
                <a:cs typeface="Calibri"/>
              </a:rPr>
              <a:t>both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Modeling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process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writing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describe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physical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Almost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job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engineers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audience)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somebody,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-5">
                <a:latin typeface="Calibri"/>
                <a:cs typeface="Calibri"/>
              </a:rPr>
              <a:t> time,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modeled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situation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come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8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not </a:t>
            </a:r>
            <a:r>
              <a:rPr dirty="0" sz="1100" spc="-5">
                <a:latin typeface="Calibri"/>
                <a:cs typeface="Calibri"/>
              </a:rPr>
              <a:t>intended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teach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modeling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physical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whole</a:t>
            </a:r>
            <a:r>
              <a:rPr dirty="0" sz="1100" spc="-5">
                <a:latin typeface="Calibri"/>
                <a:cs typeface="Calibri"/>
              </a:rPr>
              <a:t> course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devoted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subject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modeling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cover everything!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designed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introduce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modeling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show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modeling.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</a:t>
            </a:r>
            <a:r>
              <a:rPr dirty="0" sz="1100" spc="-5">
                <a:latin typeface="Calibri"/>
                <a:cs typeface="Calibri"/>
              </a:rPr>
              <a:t> Mixing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Falling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Objects.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113664">
              <a:lnSpc>
                <a:spcPct val="1095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situations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accurately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depict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reality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cases, 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 them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be 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beyond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scope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 discussion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honest).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 started.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Mixing</a:t>
            </a:r>
            <a:r>
              <a:rPr dirty="0" sz="1100" spc="-2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Problems</a:t>
            </a:r>
            <a:endParaRPr sz="1100">
              <a:latin typeface="Calibri"/>
              <a:cs typeface="Calibri"/>
            </a:endParaRPr>
          </a:p>
          <a:p>
            <a:pPr marL="12700" marR="50800">
              <a:lnSpc>
                <a:spcPct val="1098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substance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dissolved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liquid.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Liquid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entering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leaving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holding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liquid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tank may</a:t>
            </a:r>
            <a:r>
              <a:rPr dirty="0" sz="1100">
                <a:latin typeface="Calibri"/>
                <a:cs typeface="Calibri"/>
              </a:rPr>
              <a:t> 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contain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substance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dissolved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Liquid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 contain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substance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dissolved</a:t>
            </a:r>
            <a:r>
              <a:rPr dirty="0" sz="1100">
                <a:latin typeface="Calibri"/>
                <a:cs typeface="Calibri"/>
              </a:rPr>
              <a:t>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Q(t)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amount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dissolved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liquid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develop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that,</a:t>
            </a:r>
            <a:r>
              <a:rPr dirty="0" sz="1100">
                <a:latin typeface="Calibri"/>
                <a:cs typeface="Calibri"/>
              </a:rPr>
              <a:t> when </a:t>
            </a:r>
            <a:r>
              <a:rPr dirty="0" sz="1100" spc="-5">
                <a:latin typeface="Calibri"/>
                <a:cs typeface="Calibri"/>
              </a:rPr>
              <a:t>solved,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</a:t>
            </a:r>
            <a:r>
              <a:rPr dirty="0" sz="1100" spc="-10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expression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Q(t)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air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liquid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purposes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liquid 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 </a:t>
            </a:r>
            <a:r>
              <a:rPr dirty="0" sz="1100" spc="-5">
                <a:latin typeface="Calibri"/>
                <a:cs typeface="Calibri"/>
              </a:rPr>
              <a:t>instead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“liquid”.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3746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concentration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substance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liquid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uniform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tank.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allow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concentration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depending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location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becomes 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involve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is</a:t>
            </a:r>
            <a:r>
              <a:rPr dirty="0" sz="1100">
                <a:latin typeface="Calibri"/>
                <a:cs typeface="Calibri"/>
              </a:rPr>
              <a:t> 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focus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main </a:t>
            </a:r>
            <a:r>
              <a:rPr dirty="0" sz="1100" spc="-5">
                <a:latin typeface="Calibri"/>
                <a:cs typeface="Calibri"/>
              </a:rPr>
              <a:t>“equation”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model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situation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641821" y="7734718"/>
            <a:ext cx="788670" cy="5772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 indent="74295">
              <a:lnSpc>
                <a:spcPct val="110000"/>
              </a:lnSpc>
              <a:spcBef>
                <a:spcPts val="95"/>
              </a:spcBef>
              <a:tabLst>
                <a:tab pos="705485" algn="l"/>
              </a:tabLst>
            </a:pPr>
            <a:r>
              <a:rPr dirty="0" sz="1100">
                <a:latin typeface="Calibri"/>
                <a:cs typeface="Calibri"/>
              </a:rPr>
              <a:t>Rate 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hang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100">
                <a:latin typeface="Calibri"/>
                <a:cs typeface="Calibri"/>
              </a:rPr>
              <a:t>=</a:t>
            </a:r>
            <a:endParaRPr sz="1100">
              <a:latin typeface="Calibri"/>
              <a:cs typeface="Calibri"/>
            </a:endParaRPr>
          </a:p>
          <a:p>
            <a:pPr marL="178435">
              <a:lnSpc>
                <a:spcPct val="100000"/>
              </a:lnSpc>
              <a:spcBef>
                <a:spcPts val="120"/>
              </a:spcBef>
            </a:pPr>
            <a:r>
              <a:rPr dirty="0" sz="1100" i="1">
                <a:latin typeface="Calibri"/>
                <a:cs typeface="Calibri"/>
              </a:rPr>
              <a:t>Q(t)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541267" y="7827395"/>
            <a:ext cx="621665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hi</a:t>
            </a:r>
            <a:r>
              <a:rPr dirty="0" sz="1100">
                <a:latin typeface="Calibri"/>
                <a:cs typeface="Calibri"/>
              </a:rPr>
              <a:t>ch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Q</a:t>
            </a:r>
            <a:r>
              <a:rPr dirty="0" sz="1100" i="1">
                <a:latin typeface="Calibri"/>
                <a:cs typeface="Calibri"/>
              </a:rPr>
              <a:t>(t)  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  </a:t>
            </a:r>
            <a:r>
              <a:rPr dirty="0" sz="1100" spc="-5">
                <a:latin typeface="Calibri"/>
                <a:cs typeface="Calibri"/>
              </a:rPr>
              <a:t>tank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35755" y="7660640"/>
            <a:ext cx="140144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82980" algn="l"/>
              </a:tabLst>
            </a:pPr>
            <a:r>
              <a:rPr dirty="0" sz="1100">
                <a:latin typeface="Calibri"/>
                <a:cs typeface="Calibri"/>
              </a:rPr>
              <a:t>Rate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	</a:t>
            </a:r>
            <a:r>
              <a:rPr dirty="0" sz="1100">
                <a:latin typeface="Calibri"/>
                <a:cs typeface="Calibri"/>
              </a:rPr>
              <a:t>Rate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279355" y="7827395"/>
            <a:ext cx="879475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29"/>
              </a:spcBef>
              <a:tabLst>
                <a:tab pos="245110" algn="l"/>
              </a:tabLst>
            </a:pPr>
            <a:r>
              <a:rPr dirty="0" baseline="-37878" sz="1650">
                <a:latin typeface="Calibri"/>
                <a:cs typeface="Calibri"/>
              </a:rPr>
              <a:t>–	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Q(t)</a:t>
            </a:r>
            <a:endParaRPr sz="1100">
              <a:latin typeface="Calibri"/>
              <a:cs typeface="Calibri"/>
            </a:endParaRPr>
          </a:p>
          <a:p>
            <a:pPr marL="417195" marR="86360" indent="-1193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ex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  </a:t>
            </a:r>
            <a:r>
              <a:rPr dirty="0" sz="1100" spc="-5">
                <a:latin typeface="Calibri"/>
                <a:cs typeface="Calibri"/>
              </a:rPr>
              <a:t>tank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700" y="8396731"/>
            <a:ext cx="42354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532636" y="8684719"/>
            <a:ext cx="137668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Rate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change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Q(t)</a:t>
            </a:r>
            <a:r>
              <a:rPr dirty="0" sz="1100" spc="229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985762" y="8802123"/>
            <a:ext cx="203835" cy="0"/>
          </a:xfrm>
          <a:custGeom>
            <a:avLst/>
            <a:gdLst/>
            <a:ahLst/>
            <a:cxnLst/>
            <a:rect l="l" t="t" r="r" b="b"/>
            <a:pathLst>
              <a:path w="203835" h="0">
                <a:moveTo>
                  <a:pt x="0" y="0"/>
                </a:moveTo>
                <a:lnTo>
                  <a:pt x="20372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3013334" y="8794149"/>
            <a:ext cx="14351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57139" y="8640223"/>
            <a:ext cx="75374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39351" sz="1800" spc="-7" i="1">
                <a:latin typeface="Times New Roman"/>
                <a:cs typeface="Times New Roman"/>
              </a:rPr>
              <a:t>dQ</a:t>
            </a:r>
            <a:r>
              <a:rPr dirty="0" baseline="39351" sz="1800" spc="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Q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715" y="6547739"/>
            <a:ext cx="5836285" cy="372110"/>
          </a:xfrm>
          <a:custGeom>
            <a:avLst/>
            <a:gdLst/>
            <a:ahLst/>
            <a:cxnLst/>
            <a:rect l="l" t="t" r="r" b="b"/>
            <a:pathLst>
              <a:path w="5836284" h="372109">
                <a:moveTo>
                  <a:pt x="5835853" y="93789"/>
                </a:moveTo>
                <a:lnTo>
                  <a:pt x="5827560" y="41744"/>
                </a:lnTo>
                <a:lnTo>
                  <a:pt x="5802681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194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12"/>
                </a:lnTo>
                <a:lnTo>
                  <a:pt x="33159" y="371970"/>
                </a:lnTo>
                <a:lnTo>
                  <a:pt x="1268806" y="371970"/>
                </a:lnTo>
                <a:lnTo>
                  <a:pt x="1293672" y="330212"/>
                </a:lnTo>
                <a:lnTo>
                  <a:pt x="1301965" y="278168"/>
                </a:lnTo>
                <a:lnTo>
                  <a:pt x="1293672" y="226123"/>
                </a:lnTo>
                <a:lnTo>
                  <a:pt x="1270723" y="187591"/>
                </a:lnTo>
                <a:lnTo>
                  <a:pt x="5802681" y="187591"/>
                </a:lnTo>
                <a:lnTo>
                  <a:pt x="5827560" y="145846"/>
                </a:lnTo>
                <a:lnTo>
                  <a:pt x="5835853" y="93789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855" y="909243"/>
            <a:ext cx="5640705" cy="372110"/>
          </a:xfrm>
          <a:custGeom>
            <a:avLst/>
            <a:gdLst/>
            <a:ahLst/>
            <a:cxnLst/>
            <a:rect l="l" t="t" r="r" b="b"/>
            <a:pathLst>
              <a:path w="5640705" h="372109">
                <a:moveTo>
                  <a:pt x="5640121" y="93802"/>
                </a:moveTo>
                <a:lnTo>
                  <a:pt x="5631827" y="41744"/>
                </a:lnTo>
                <a:lnTo>
                  <a:pt x="5606948" y="0"/>
                </a:lnTo>
                <a:lnTo>
                  <a:pt x="997762" y="0"/>
                </a:lnTo>
                <a:lnTo>
                  <a:pt x="972883" y="41744"/>
                </a:lnTo>
                <a:lnTo>
                  <a:pt x="964603" y="93802"/>
                </a:lnTo>
                <a:lnTo>
                  <a:pt x="972883" y="145846"/>
                </a:lnTo>
                <a:lnTo>
                  <a:pt x="995857" y="184404"/>
                </a:lnTo>
                <a:lnTo>
                  <a:pt x="33172" y="184404"/>
                </a:lnTo>
                <a:lnTo>
                  <a:pt x="8293" y="226148"/>
                </a:lnTo>
                <a:lnTo>
                  <a:pt x="0" y="278193"/>
                </a:lnTo>
                <a:lnTo>
                  <a:pt x="8293" y="330250"/>
                </a:lnTo>
                <a:lnTo>
                  <a:pt x="33172" y="371995"/>
                </a:lnTo>
                <a:lnTo>
                  <a:pt x="2211146" y="371995"/>
                </a:lnTo>
                <a:lnTo>
                  <a:pt x="2236025" y="330250"/>
                </a:lnTo>
                <a:lnTo>
                  <a:pt x="2244318" y="278193"/>
                </a:lnTo>
                <a:lnTo>
                  <a:pt x="2236025" y="226148"/>
                </a:lnTo>
                <a:lnTo>
                  <a:pt x="2213038" y="187591"/>
                </a:lnTo>
                <a:lnTo>
                  <a:pt x="5606948" y="187591"/>
                </a:lnTo>
                <a:lnTo>
                  <a:pt x="5631827" y="145846"/>
                </a:lnTo>
                <a:lnTo>
                  <a:pt x="5640121" y="93802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52725" y="4947527"/>
            <a:ext cx="3515360" cy="187960"/>
          </a:xfrm>
          <a:custGeom>
            <a:avLst/>
            <a:gdLst/>
            <a:ahLst/>
            <a:cxnLst/>
            <a:rect l="l" t="t" r="r" b="b"/>
            <a:pathLst>
              <a:path w="3515360" h="187960">
                <a:moveTo>
                  <a:pt x="3482014" y="0"/>
                </a:moveTo>
                <a:lnTo>
                  <a:pt x="33163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3" y="187601"/>
                </a:lnTo>
                <a:lnTo>
                  <a:pt x="3482014" y="187601"/>
                </a:lnTo>
                <a:lnTo>
                  <a:pt x="3506886" y="145852"/>
                </a:lnTo>
                <a:lnTo>
                  <a:pt x="3515177" y="93801"/>
                </a:lnTo>
                <a:lnTo>
                  <a:pt x="3506886" y="41749"/>
                </a:lnTo>
                <a:lnTo>
                  <a:pt x="3482014" y="0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767940" y="4763148"/>
            <a:ext cx="901700" cy="187960"/>
          </a:xfrm>
          <a:custGeom>
            <a:avLst/>
            <a:gdLst/>
            <a:ahLst/>
            <a:cxnLst/>
            <a:rect l="l" t="t" r="r" b="b"/>
            <a:pathLst>
              <a:path w="901700" h="187960">
                <a:moveTo>
                  <a:pt x="867932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3"/>
                </a:lnTo>
                <a:lnTo>
                  <a:pt x="33162" y="187602"/>
                </a:lnTo>
                <a:lnTo>
                  <a:pt x="867932" y="187602"/>
                </a:lnTo>
                <a:lnTo>
                  <a:pt x="892804" y="145853"/>
                </a:lnTo>
                <a:lnTo>
                  <a:pt x="901094" y="93801"/>
                </a:lnTo>
                <a:lnTo>
                  <a:pt x="892804" y="41749"/>
                </a:lnTo>
                <a:lnTo>
                  <a:pt x="867932" y="0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296673" y="4578792"/>
            <a:ext cx="2804160" cy="187960"/>
          </a:xfrm>
          <a:custGeom>
            <a:avLst/>
            <a:gdLst/>
            <a:ahLst/>
            <a:cxnLst/>
            <a:rect l="l" t="t" r="r" b="b"/>
            <a:pathLst>
              <a:path w="2804160" h="187960">
                <a:moveTo>
                  <a:pt x="2770491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3" y="187589"/>
                </a:lnTo>
                <a:lnTo>
                  <a:pt x="2770491" y="187589"/>
                </a:lnTo>
                <a:lnTo>
                  <a:pt x="2795364" y="145843"/>
                </a:lnTo>
                <a:lnTo>
                  <a:pt x="2803655" y="93795"/>
                </a:lnTo>
                <a:lnTo>
                  <a:pt x="2795364" y="41746"/>
                </a:lnTo>
                <a:lnTo>
                  <a:pt x="2770491" y="0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52725" y="4578786"/>
            <a:ext cx="944244" cy="187960"/>
          </a:xfrm>
          <a:custGeom>
            <a:avLst/>
            <a:gdLst/>
            <a:ahLst/>
            <a:cxnLst/>
            <a:rect l="l" t="t" r="r" b="b"/>
            <a:pathLst>
              <a:path w="944244" h="187960">
                <a:moveTo>
                  <a:pt x="910796" y="4"/>
                </a:moveTo>
                <a:lnTo>
                  <a:pt x="33163" y="4"/>
                </a:lnTo>
                <a:lnTo>
                  <a:pt x="8290" y="41751"/>
                </a:lnTo>
                <a:lnTo>
                  <a:pt x="0" y="93800"/>
                </a:lnTo>
                <a:lnTo>
                  <a:pt x="8290" y="145849"/>
                </a:lnTo>
                <a:lnTo>
                  <a:pt x="33163" y="187595"/>
                </a:lnTo>
                <a:lnTo>
                  <a:pt x="910796" y="187595"/>
                </a:lnTo>
                <a:lnTo>
                  <a:pt x="935667" y="145849"/>
                </a:lnTo>
                <a:lnTo>
                  <a:pt x="943958" y="93800"/>
                </a:lnTo>
                <a:lnTo>
                  <a:pt x="935667" y="41751"/>
                </a:lnTo>
                <a:lnTo>
                  <a:pt x="910796" y="4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868491" y="4395956"/>
            <a:ext cx="1917700" cy="187960"/>
          </a:xfrm>
          <a:custGeom>
            <a:avLst/>
            <a:gdLst/>
            <a:ahLst/>
            <a:cxnLst/>
            <a:rect l="l" t="t" r="r" b="b"/>
            <a:pathLst>
              <a:path w="1917700" h="187960">
                <a:moveTo>
                  <a:pt x="1884248" y="8"/>
                </a:moveTo>
                <a:lnTo>
                  <a:pt x="33165" y="8"/>
                </a:lnTo>
                <a:lnTo>
                  <a:pt x="8293" y="41755"/>
                </a:lnTo>
                <a:lnTo>
                  <a:pt x="2" y="93804"/>
                </a:lnTo>
                <a:lnTo>
                  <a:pt x="8293" y="145853"/>
                </a:lnTo>
                <a:lnTo>
                  <a:pt x="33165" y="187599"/>
                </a:lnTo>
                <a:lnTo>
                  <a:pt x="1884248" y="187599"/>
                </a:lnTo>
                <a:lnTo>
                  <a:pt x="1909120" y="145853"/>
                </a:lnTo>
                <a:lnTo>
                  <a:pt x="1917411" y="93804"/>
                </a:lnTo>
                <a:lnTo>
                  <a:pt x="1909120" y="41755"/>
                </a:lnTo>
                <a:lnTo>
                  <a:pt x="1884248" y="8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450395" y="4395962"/>
            <a:ext cx="2143125" cy="187960"/>
          </a:xfrm>
          <a:custGeom>
            <a:avLst/>
            <a:gdLst/>
            <a:ahLst/>
            <a:cxnLst/>
            <a:rect l="l" t="t" r="r" b="b"/>
            <a:pathLst>
              <a:path w="2143125" h="187960">
                <a:moveTo>
                  <a:pt x="2109702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3"/>
                </a:lnTo>
                <a:lnTo>
                  <a:pt x="33162" y="187589"/>
                </a:lnTo>
                <a:lnTo>
                  <a:pt x="2109702" y="187589"/>
                </a:lnTo>
                <a:lnTo>
                  <a:pt x="2134574" y="145843"/>
                </a:lnTo>
                <a:lnTo>
                  <a:pt x="2142865" y="93794"/>
                </a:lnTo>
                <a:lnTo>
                  <a:pt x="2134574" y="41746"/>
                </a:lnTo>
                <a:lnTo>
                  <a:pt x="2109702" y="0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952715" y="3475646"/>
            <a:ext cx="5784215" cy="554990"/>
          </a:xfrm>
          <a:custGeom>
            <a:avLst/>
            <a:gdLst/>
            <a:ahLst/>
            <a:cxnLst/>
            <a:rect l="l" t="t" r="r" b="b"/>
            <a:pathLst>
              <a:path w="5784215" h="554989">
                <a:moveTo>
                  <a:pt x="5783783" y="93789"/>
                </a:moveTo>
                <a:lnTo>
                  <a:pt x="5775490" y="41744"/>
                </a:lnTo>
                <a:lnTo>
                  <a:pt x="5750623" y="0"/>
                </a:lnTo>
                <a:lnTo>
                  <a:pt x="3246907" y="0"/>
                </a:lnTo>
                <a:lnTo>
                  <a:pt x="3222028" y="41744"/>
                </a:lnTo>
                <a:lnTo>
                  <a:pt x="3213735" y="93789"/>
                </a:lnTo>
                <a:lnTo>
                  <a:pt x="3222028" y="145846"/>
                </a:lnTo>
                <a:lnTo>
                  <a:pt x="3244977" y="184365"/>
                </a:lnTo>
                <a:lnTo>
                  <a:pt x="33159" y="184365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1737" y="369582"/>
                </a:lnTo>
                <a:lnTo>
                  <a:pt x="8293" y="408940"/>
                </a:lnTo>
                <a:lnTo>
                  <a:pt x="0" y="460997"/>
                </a:lnTo>
                <a:lnTo>
                  <a:pt x="8293" y="513041"/>
                </a:lnTo>
                <a:lnTo>
                  <a:pt x="33159" y="554786"/>
                </a:lnTo>
                <a:lnTo>
                  <a:pt x="1101686" y="554786"/>
                </a:lnTo>
                <a:lnTo>
                  <a:pt x="1126553" y="513041"/>
                </a:lnTo>
                <a:lnTo>
                  <a:pt x="1134846" y="460997"/>
                </a:lnTo>
                <a:lnTo>
                  <a:pt x="1126553" y="408940"/>
                </a:lnTo>
                <a:lnTo>
                  <a:pt x="1104519" y="371957"/>
                </a:lnTo>
                <a:lnTo>
                  <a:pt x="5658066" y="371957"/>
                </a:lnTo>
                <a:lnTo>
                  <a:pt x="5682932" y="330212"/>
                </a:lnTo>
                <a:lnTo>
                  <a:pt x="5691225" y="278168"/>
                </a:lnTo>
                <a:lnTo>
                  <a:pt x="5682932" y="226110"/>
                </a:lnTo>
                <a:lnTo>
                  <a:pt x="5659983" y="187591"/>
                </a:lnTo>
                <a:lnTo>
                  <a:pt x="5750623" y="187591"/>
                </a:lnTo>
                <a:lnTo>
                  <a:pt x="5775490" y="145846"/>
                </a:lnTo>
                <a:lnTo>
                  <a:pt x="5783783" y="93789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973327" y="884021"/>
            <a:ext cx="5599430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 that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say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straight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straight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such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will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bridge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 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73187" y="3450449"/>
            <a:ext cx="5791835" cy="168211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334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conventions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majority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decided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downward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 </a:t>
            </a:r>
            <a:r>
              <a:rPr dirty="0" sz="1100">
                <a:latin typeface="Calibri"/>
                <a:cs typeface="Calibri"/>
              </a:rPr>
              <a:t> should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“zero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bridge, which</a:t>
            </a:r>
            <a:r>
              <a:rPr dirty="0" sz="1100">
                <a:latin typeface="Calibri"/>
                <a:cs typeface="Calibri"/>
              </a:rPr>
              <a:t> makes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ground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“position”</a:t>
            </a:r>
            <a:r>
              <a:rPr dirty="0" sz="1100" spc="-5">
                <a:latin typeface="Calibri"/>
                <a:cs typeface="Calibri"/>
              </a:rPr>
              <a:t> 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100.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7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think about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phase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rising 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phase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on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examine </a:t>
            </a:r>
            <a:r>
              <a:rPr dirty="0" sz="1100">
                <a:latin typeface="Calibri"/>
                <a:cs typeface="Calibri"/>
              </a:rPr>
              <a:t> both </a:t>
            </a:r>
            <a:r>
              <a:rPr dirty="0" sz="1100" spc="-5">
                <a:latin typeface="Calibri"/>
                <a:cs typeface="Calibri"/>
              </a:rPr>
              <a:t>situations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up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simultaneously.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forces that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object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 </a:t>
            </a:r>
            <a:r>
              <a:rPr dirty="0" sz="1100">
                <a:latin typeface="Calibri"/>
                <a:cs typeface="Calibri"/>
              </a:rPr>
              <a:t>down.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73187" y="6522546"/>
            <a:ext cx="5805170" cy="11303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8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 resistance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both </a:t>
            </a:r>
            <a:r>
              <a:rPr dirty="0" sz="1100" spc="-5">
                <a:latin typeface="Calibri"/>
                <a:cs typeface="Calibri"/>
              </a:rPr>
              <a:t>cases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“sign” or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direction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-5">
                <a:latin typeface="Calibri"/>
                <a:cs typeface="Calibri"/>
              </a:rPr>
              <a:t> is </a:t>
            </a:r>
            <a:r>
              <a:rPr dirty="0" sz="1100">
                <a:latin typeface="Calibri"/>
                <a:cs typeface="Calibri"/>
              </a:rPr>
              <a:t>moving </a:t>
            </a:r>
            <a:r>
              <a:rPr dirty="0" sz="1100" spc="-5">
                <a:latin typeface="Calibri"/>
                <a:cs typeface="Calibri"/>
              </a:rPr>
              <a:t>upwards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velocity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) </a:t>
            </a:r>
            <a:r>
              <a:rPr dirty="0" sz="1100" spc="-5">
                <a:latin typeface="Calibri"/>
                <a:cs typeface="Calibri"/>
              </a:rPr>
              <a:t>is negative, yet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“-”</a:t>
            </a:r>
            <a:r>
              <a:rPr dirty="0" sz="1100">
                <a:latin typeface="Calibri"/>
                <a:cs typeface="Calibri"/>
              </a:rPr>
              <a:t> 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overall,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positive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 direction.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 </a:t>
            </a:r>
            <a:r>
              <a:rPr dirty="0" sz="1100">
                <a:latin typeface="Calibri"/>
                <a:cs typeface="Calibri"/>
              </a:rPr>
              <a:t> when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mass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moving </a:t>
            </a:r>
            <a:r>
              <a:rPr dirty="0" sz="1100" spc="-5">
                <a:latin typeface="Calibri"/>
                <a:cs typeface="Calibri"/>
              </a:rPr>
              <a:t>downward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velocity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)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 </a:t>
            </a:r>
            <a:r>
              <a:rPr dirty="0" sz="1100">
                <a:latin typeface="Calibri"/>
                <a:cs typeface="Calibri"/>
              </a:rPr>
              <a:t> 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a “-”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make </a:t>
            </a:r>
            <a:r>
              <a:rPr dirty="0" sz="1100" spc="-5">
                <a:latin typeface="Calibri"/>
                <a:cs typeface="Calibri"/>
              </a:rPr>
              <a:t>sure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hence</a:t>
            </a:r>
            <a:r>
              <a:rPr dirty="0" sz="1100" spc="-5">
                <a:latin typeface="Calibri"/>
                <a:cs typeface="Calibri"/>
              </a:rPr>
              <a:t> acting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73187" y="7805960"/>
            <a:ext cx="2468245" cy="908050"/>
          </a:xfrm>
          <a:prstGeom prst="rect">
            <a:avLst/>
          </a:prstGeom>
        </p:spPr>
        <p:txBody>
          <a:bodyPr wrap="square" lIns="0" tIns="3492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7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situations are.</a:t>
            </a:r>
            <a:endParaRPr sz="1100">
              <a:latin typeface="Calibri"/>
              <a:cs typeface="Calibri"/>
            </a:endParaRPr>
          </a:p>
          <a:p>
            <a:pPr algn="r" marR="382270">
              <a:lnSpc>
                <a:spcPct val="100000"/>
              </a:lnSpc>
              <a:spcBef>
                <a:spcPts val="180"/>
              </a:spcBef>
            </a:pPr>
            <a:r>
              <a:rPr dirty="0" sz="1200" spc="-5">
                <a:latin typeface="Times New Roman"/>
                <a:cs typeface="Times New Roman"/>
              </a:rPr>
              <a:t>Up</a:t>
            </a:r>
            <a:endParaRPr sz="1200">
              <a:latin typeface="Times New Roman"/>
              <a:cs typeface="Times New Roman"/>
            </a:endParaRPr>
          </a:p>
          <a:p>
            <a:pPr marL="1658620" marR="8890" indent="-43180">
              <a:lnSpc>
                <a:spcPct val="112300"/>
              </a:lnSpc>
              <a:spcBef>
                <a:spcPts val="170"/>
              </a:spcBef>
            </a:pP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v 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60523" y="7974070"/>
            <a:ext cx="911860" cy="739775"/>
          </a:xfrm>
          <a:prstGeom prst="rect">
            <a:avLst/>
          </a:prstGeom>
        </p:spPr>
        <p:txBody>
          <a:bodyPr wrap="square" lIns="0" tIns="57150" rIns="0" bIns="0" rtlCol="0" vert="horz">
            <a:spAutoFit/>
          </a:bodyPr>
          <a:lstStyle/>
          <a:p>
            <a:pPr marL="197485">
              <a:lnSpc>
                <a:spcPct val="100000"/>
              </a:lnSpc>
              <a:spcBef>
                <a:spcPts val="450"/>
              </a:spcBef>
            </a:pPr>
            <a:r>
              <a:rPr dirty="0" sz="1200" spc="-5">
                <a:latin typeface="Times New Roman"/>
                <a:cs typeface="Times New Roman"/>
              </a:rPr>
              <a:t>Down</a:t>
            </a:r>
            <a:endParaRPr sz="1200">
              <a:latin typeface="Times New Roman"/>
              <a:cs typeface="Times New Roman"/>
            </a:endParaRPr>
          </a:p>
          <a:p>
            <a:pPr marL="166370" marR="30480" indent="-128905">
              <a:lnSpc>
                <a:spcPct val="112300"/>
              </a:lnSpc>
              <a:spcBef>
                <a:spcPts val="175"/>
              </a:spcBef>
            </a:pP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v 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15" i="1">
                <a:latin typeface="Times New Roman"/>
                <a:cs typeface="Times New Roman"/>
              </a:rPr>
              <a:t>t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4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914400" y="914400"/>
            <a:ext cx="5943600" cy="8002905"/>
            <a:chOff x="914400" y="914400"/>
            <a:chExt cx="5943600" cy="8002905"/>
          </a:xfrm>
        </p:grpSpPr>
        <p:sp>
          <p:nvSpPr>
            <p:cNvPr id="17" name="object 17"/>
            <p:cNvSpPr/>
            <p:nvPr/>
          </p:nvSpPr>
          <p:spPr>
            <a:xfrm>
              <a:off x="914400" y="914399"/>
              <a:ext cx="5943600" cy="8002905"/>
            </a:xfrm>
            <a:custGeom>
              <a:avLst/>
              <a:gdLst/>
              <a:ahLst/>
              <a:cxnLst/>
              <a:rect l="l" t="t" r="r" b="b"/>
              <a:pathLst>
                <a:path w="5943600" h="800290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7996428"/>
                  </a:lnTo>
                  <a:lnTo>
                    <a:pt x="6096" y="7996428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7996428"/>
                  </a:lnTo>
                  <a:lnTo>
                    <a:pt x="0" y="8002524"/>
                  </a:lnTo>
                  <a:lnTo>
                    <a:pt x="6096" y="8002524"/>
                  </a:lnTo>
                  <a:lnTo>
                    <a:pt x="5937504" y="8002524"/>
                  </a:lnTo>
                  <a:lnTo>
                    <a:pt x="5943600" y="8002524"/>
                  </a:lnTo>
                  <a:lnTo>
                    <a:pt x="5943600" y="7996428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57446" y="1355489"/>
              <a:ext cx="2733674" cy="181926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24121" y="5190510"/>
              <a:ext cx="2724149" cy="10667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27" y="7732141"/>
            <a:ext cx="5965190" cy="1108075"/>
          </a:xfrm>
          <a:custGeom>
            <a:avLst/>
            <a:gdLst/>
            <a:ahLst/>
            <a:cxnLst/>
            <a:rect l="l" t="t" r="r" b="b"/>
            <a:pathLst>
              <a:path w="5965190" h="1108075">
                <a:moveTo>
                  <a:pt x="5834164" y="646925"/>
                </a:moveTo>
                <a:lnTo>
                  <a:pt x="5825871" y="594868"/>
                </a:lnTo>
                <a:lnTo>
                  <a:pt x="5801004" y="553123"/>
                </a:lnTo>
                <a:lnTo>
                  <a:pt x="1357439" y="553123"/>
                </a:lnTo>
                <a:lnTo>
                  <a:pt x="1332572" y="594868"/>
                </a:lnTo>
                <a:lnTo>
                  <a:pt x="1324279" y="646925"/>
                </a:lnTo>
                <a:lnTo>
                  <a:pt x="1332572" y="698969"/>
                </a:lnTo>
                <a:lnTo>
                  <a:pt x="1354594" y="735952"/>
                </a:lnTo>
                <a:lnTo>
                  <a:pt x="33172" y="735952"/>
                </a:lnTo>
                <a:lnTo>
                  <a:pt x="8293" y="777697"/>
                </a:lnTo>
                <a:lnTo>
                  <a:pt x="0" y="829754"/>
                </a:lnTo>
                <a:lnTo>
                  <a:pt x="8293" y="881799"/>
                </a:lnTo>
                <a:lnTo>
                  <a:pt x="33172" y="923544"/>
                </a:lnTo>
                <a:lnTo>
                  <a:pt x="1736928" y="923544"/>
                </a:lnTo>
                <a:lnTo>
                  <a:pt x="1761794" y="881799"/>
                </a:lnTo>
                <a:lnTo>
                  <a:pt x="1770087" y="829754"/>
                </a:lnTo>
                <a:lnTo>
                  <a:pt x="1761794" y="777697"/>
                </a:lnTo>
                <a:lnTo>
                  <a:pt x="1739760" y="740714"/>
                </a:lnTo>
                <a:lnTo>
                  <a:pt x="5801004" y="740714"/>
                </a:lnTo>
                <a:lnTo>
                  <a:pt x="5825871" y="698969"/>
                </a:lnTo>
                <a:lnTo>
                  <a:pt x="5834164" y="646925"/>
                </a:lnTo>
                <a:close/>
              </a:path>
              <a:path w="5965190" h="1108075">
                <a:moveTo>
                  <a:pt x="5890996" y="1014120"/>
                </a:moveTo>
                <a:lnTo>
                  <a:pt x="5882716" y="962063"/>
                </a:lnTo>
                <a:lnTo>
                  <a:pt x="5857837" y="920318"/>
                </a:lnTo>
                <a:lnTo>
                  <a:pt x="1814207" y="920318"/>
                </a:lnTo>
                <a:lnTo>
                  <a:pt x="1789341" y="962063"/>
                </a:lnTo>
                <a:lnTo>
                  <a:pt x="1781048" y="1014120"/>
                </a:lnTo>
                <a:lnTo>
                  <a:pt x="1789341" y="1066165"/>
                </a:lnTo>
                <a:lnTo>
                  <a:pt x="1814207" y="1107922"/>
                </a:lnTo>
                <a:lnTo>
                  <a:pt x="5857837" y="1107922"/>
                </a:lnTo>
                <a:lnTo>
                  <a:pt x="5882716" y="1066165"/>
                </a:lnTo>
                <a:lnTo>
                  <a:pt x="5890996" y="1014120"/>
                </a:lnTo>
                <a:close/>
              </a:path>
              <a:path w="5965190" h="1108075">
                <a:moveTo>
                  <a:pt x="5965050" y="93802"/>
                </a:moveTo>
                <a:lnTo>
                  <a:pt x="5956770" y="41744"/>
                </a:lnTo>
                <a:lnTo>
                  <a:pt x="5931890" y="0"/>
                </a:lnTo>
                <a:lnTo>
                  <a:pt x="3355238" y="0"/>
                </a:lnTo>
                <a:lnTo>
                  <a:pt x="3330371" y="41744"/>
                </a:lnTo>
                <a:lnTo>
                  <a:pt x="3322078" y="93802"/>
                </a:lnTo>
                <a:lnTo>
                  <a:pt x="3330371" y="145846"/>
                </a:lnTo>
                <a:lnTo>
                  <a:pt x="3353308" y="184365"/>
                </a:lnTo>
                <a:lnTo>
                  <a:pt x="33172" y="184365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12"/>
                </a:lnTo>
                <a:lnTo>
                  <a:pt x="32194" y="370357"/>
                </a:lnTo>
                <a:lnTo>
                  <a:pt x="8293" y="410502"/>
                </a:lnTo>
                <a:lnTo>
                  <a:pt x="0" y="462546"/>
                </a:lnTo>
                <a:lnTo>
                  <a:pt x="8293" y="514591"/>
                </a:lnTo>
                <a:lnTo>
                  <a:pt x="33159" y="556336"/>
                </a:lnTo>
                <a:lnTo>
                  <a:pt x="1053858" y="556336"/>
                </a:lnTo>
                <a:lnTo>
                  <a:pt x="1078738" y="514591"/>
                </a:lnTo>
                <a:lnTo>
                  <a:pt x="1087018" y="462546"/>
                </a:lnTo>
                <a:lnTo>
                  <a:pt x="1078738" y="410502"/>
                </a:lnTo>
                <a:lnTo>
                  <a:pt x="1055776" y="371970"/>
                </a:lnTo>
                <a:lnTo>
                  <a:pt x="4610773" y="371970"/>
                </a:lnTo>
                <a:lnTo>
                  <a:pt x="4635639" y="330212"/>
                </a:lnTo>
                <a:lnTo>
                  <a:pt x="4643933" y="278168"/>
                </a:lnTo>
                <a:lnTo>
                  <a:pt x="4635639" y="226123"/>
                </a:lnTo>
                <a:lnTo>
                  <a:pt x="4612691" y="187591"/>
                </a:lnTo>
                <a:lnTo>
                  <a:pt x="5931890" y="187591"/>
                </a:lnTo>
                <a:lnTo>
                  <a:pt x="5956770" y="145846"/>
                </a:lnTo>
                <a:lnTo>
                  <a:pt x="5965050" y="93802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865" y="6916761"/>
            <a:ext cx="915035" cy="187960"/>
          </a:xfrm>
          <a:custGeom>
            <a:avLst/>
            <a:gdLst/>
            <a:ahLst/>
            <a:cxnLst/>
            <a:rect l="l" t="t" r="r" b="b"/>
            <a:pathLst>
              <a:path w="915035" h="187959">
                <a:moveTo>
                  <a:pt x="881758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7"/>
                </a:lnTo>
                <a:lnTo>
                  <a:pt x="33162" y="187595"/>
                </a:lnTo>
                <a:lnTo>
                  <a:pt x="881758" y="187595"/>
                </a:lnTo>
                <a:lnTo>
                  <a:pt x="906630" y="145847"/>
                </a:lnTo>
                <a:lnTo>
                  <a:pt x="914921" y="93798"/>
                </a:lnTo>
                <a:lnTo>
                  <a:pt x="906630" y="41748"/>
                </a:lnTo>
                <a:lnTo>
                  <a:pt x="881758" y="0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960892" y="6732388"/>
            <a:ext cx="1517015" cy="187960"/>
          </a:xfrm>
          <a:custGeom>
            <a:avLst/>
            <a:gdLst/>
            <a:ahLst/>
            <a:cxnLst/>
            <a:rect l="l" t="t" r="r" b="b"/>
            <a:pathLst>
              <a:path w="1517014" h="187959">
                <a:moveTo>
                  <a:pt x="1483593" y="1"/>
                </a:moveTo>
                <a:lnTo>
                  <a:pt x="33164" y="1"/>
                </a:lnTo>
                <a:lnTo>
                  <a:pt x="8292" y="41748"/>
                </a:lnTo>
                <a:lnTo>
                  <a:pt x="1" y="93798"/>
                </a:lnTo>
                <a:lnTo>
                  <a:pt x="8292" y="145848"/>
                </a:lnTo>
                <a:lnTo>
                  <a:pt x="33164" y="187596"/>
                </a:lnTo>
                <a:lnTo>
                  <a:pt x="1483593" y="187596"/>
                </a:lnTo>
                <a:lnTo>
                  <a:pt x="1508465" y="145848"/>
                </a:lnTo>
                <a:lnTo>
                  <a:pt x="1516756" y="93798"/>
                </a:lnTo>
                <a:lnTo>
                  <a:pt x="1508465" y="41748"/>
                </a:lnTo>
                <a:lnTo>
                  <a:pt x="1483593" y="1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2855" y="909243"/>
            <a:ext cx="5845175" cy="556895"/>
          </a:xfrm>
          <a:custGeom>
            <a:avLst/>
            <a:gdLst/>
            <a:ahLst/>
            <a:cxnLst/>
            <a:rect l="l" t="t" r="r" b="b"/>
            <a:pathLst>
              <a:path w="5845175" h="556894">
                <a:moveTo>
                  <a:pt x="5844933" y="93802"/>
                </a:moveTo>
                <a:lnTo>
                  <a:pt x="5836640" y="41744"/>
                </a:lnTo>
                <a:lnTo>
                  <a:pt x="5811761" y="0"/>
                </a:lnTo>
                <a:lnTo>
                  <a:pt x="1289837" y="0"/>
                </a:lnTo>
                <a:lnTo>
                  <a:pt x="1289837" y="187591"/>
                </a:lnTo>
                <a:lnTo>
                  <a:pt x="1266863" y="226148"/>
                </a:lnTo>
                <a:lnTo>
                  <a:pt x="1258582" y="278206"/>
                </a:lnTo>
                <a:lnTo>
                  <a:pt x="1266863" y="330250"/>
                </a:lnTo>
                <a:lnTo>
                  <a:pt x="1289812" y="368769"/>
                </a:lnTo>
                <a:lnTo>
                  <a:pt x="619086" y="368769"/>
                </a:lnTo>
                <a:lnTo>
                  <a:pt x="642048" y="330250"/>
                </a:lnTo>
                <a:lnTo>
                  <a:pt x="650328" y="278193"/>
                </a:lnTo>
                <a:lnTo>
                  <a:pt x="642048" y="226148"/>
                </a:lnTo>
                <a:lnTo>
                  <a:pt x="619061" y="187591"/>
                </a:lnTo>
                <a:lnTo>
                  <a:pt x="1289837" y="187591"/>
                </a:lnTo>
                <a:lnTo>
                  <a:pt x="1289837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19" y="186004"/>
                </a:lnTo>
                <a:lnTo>
                  <a:pt x="8293" y="226148"/>
                </a:lnTo>
                <a:lnTo>
                  <a:pt x="0" y="278193"/>
                </a:lnTo>
                <a:lnTo>
                  <a:pt x="8293" y="330250"/>
                </a:lnTo>
                <a:lnTo>
                  <a:pt x="33172" y="371995"/>
                </a:lnTo>
                <a:lnTo>
                  <a:pt x="253707" y="371995"/>
                </a:lnTo>
                <a:lnTo>
                  <a:pt x="230759" y="410514"/>
                </a:lnTo>
                <a:lnTo>
                  <a:pt x="222465" y="462572"/>
                </a:lnTo>
                <a:lnTo>
                  <a:pt x="230759" y="514616"/>
                </a:lnTo>
                <a:lnTo>
                  <a:pt x="255638" y="556361"/>
                </a:lnTo>
                <a:lnTo>
                  <a:pt x="5003736" y="556361"/>
                </a:lnTo>
                <a:lnTo>
                  <a:pt x="5028603" y="514616"/>
                </a:lnTo>
                <a:lnTo>
                  <a:pt x="5036896" y="462572"/>
                </a:lnTo>
                <a:lnTo>
                  <a:pt x="5028603" y="410514"/>
                </a:lnTo>
                <a:lnTo>
                  <a:pt x="5003736" y="368769"/>
                </a:lnTo>
                <a:lnTo>
                  <a:pt x="3464344" y="368769"/>
                </a:lnTo>
                <a:lnTo>
                  <a:pt x="3487293" y="330250"/>
                </a:lnTo>
                <a:lnTo>
                  <a:pt x="3495586" y="278206"/>
                </a:lnTo>
                <a:lnTo>
                  <a:pt x="3487293" y="226148"/>
                </a:lnTo>
                <a:lnTo>
                  <a:pt x="3464318" y="187591"/>
                </a:lnTo>
                <a:lnTo>
                  <a:pt x="5811761" y="187591"/>
                </a:lnTo>
                <a:lnTo>
                  <a:pt x="5836640" y="145846"/>
                </a:lnTo>
                <a:lnTo>
                  <a:pt x="5844933" y="93802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163808" y="5231254"/>
            <a:ext cx="1699895" cy="187960"/>
          </a:xfrm>
          <a:custGeom>
            <a:avLst/>
            <a:gdLst/>
            <a:ahLst/>
            <a:cxnLst/>
            <a:rect l="l" t="t" r="r" b="b"/>
            <a:pathLst>
              <a:path w="1699895" h="187960">
                <a:moveTo>
                  <a:pt x="1666225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3"/>
                </a:lnTo>
                <a:lnTo>
                  <a:pt x="33163" y="187589"/>
                </a:lnTo>
                <a:lnTo>
                  <a:pt x="1666225" y="187589"/>
                </a:lnTo>
                <a:lnTo>
                  <a:pt x="1691097" y="145843"/>
                </a:lnTo>
                <a:lnTo>
                  <a:pt x="1699387" y="93794"/>
                </a:lnTo>
                <a:lnTo>
                  <a:pt x="1691097" y="41746"/>
                </a:lnTo>
                <a:lnTo>
                  <a:pt x="1666225" y="0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306358" y="4181223"/>
            <a:ext cx="3244215" cy="187960"/>
          </a:xfrm>
          <a:custGeom>
            <a:avLst/>
            <a:gdLst/>
            <a:ahLst/>
            <a:cxnLst/>
            <a:rect l="l" t="t" r="r" b="b"/>
            <a:pathLst>
              <a:path w="3244215" h="187960">
                <a:moveTo>
                  <a:pt x="3210831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3"/>
                </a:lnTo>
                <a:lnTo>
                  <a:pt x="33162" y="187602"/>
                </a:lnTo>
                <a:lnTo>
                  <a:pt x="3210831" y="187602"/>
                </a:lnTo>
                <a:lnTo>
                  <a:pt x="3235704" y="145853"/>
                </a:lnTo>
                <a:lnTo>
                  <a:pt x="3243994" y="93801"/>
                </a:lnTo>
                <a:lnTo>
                  <a:pt x="3235704" y="41749"/>
                </a:lnTo>
                <a:lnTo>
                  <a:pt x="3210831" y="0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952865" y="3324735"/>
            <a:ext cx="2474595" cy="187960"/>
          </a:xfrm>
          <a:custGeom>
            <a:avLst/>
            <a:gdLst/>
            <a:ahLst/>
            <a:cxnLst/>
            <a:rect l="l" t="t" r="r" b="b"/>
            <a:pathLst>
              <a:path w="2474595" h="187960">
                <a:moveTo>
                  <a:pt x="2440834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2" y="187601"/>
                </a:lnTo>
                <a:lnTo>
                  <a:pt x="2440834" y="187601"/>
                </a:lnTo>
                <a:lnTo>
                  <a:pt x="2465706" y="145852"/>
                </a:lnTo>
                <a:lnTo>
                  <a:pt x="2473996" y="93801"/>
                </a:lnTo>
                <a:lnTo>
                  <a:pt x="2465706" y="41749"/>
                </a:lnTo>
                <a:lnTo>
                  <a:pt x="2440834" y="0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952855" y="1645221"/>
            <a:ext cx="5840095" cy="556895"/>
          </a:xfrm>
          <a:custGeom>
            <a:avLst/>
            <a:gdLst/>
            <a:ahLst/>
            <a:cxnLst/>
            <a:rect l="l" t="t" r="r" b="b"/>
            <a:pathLst>
              <a:path w="5840095" h="556894">
                <a:moveTo>
                  <a:pt x="5839980" y="93789"/>
                </a:moveTo>
                <a:lnTo>
                  <a:pt x="5831687" y="41744"/>
                </a:lnTo>
                <a:lnTo>
                  <a:pt x="5806821" y="0"/>
                </a:lnTo>
                <a:lnTo>
                  <a:pt x="4374350" y="0"/>
                </a:lnTo>
                <a:lnTo>
                  <a:pt x="4349470" y="41744"/>
                </a:lnTo>
                <a:lnTo>
                  <a:pt x="4341190" y="93789"/>
                </a:lnTo>
                <a:lnTo>
                  <a:pt x="4349470" y="145846"/>
                </a:lnTo>
                <a:lnTo>
                  <a:pt x="4372419" y="184365"/>
                </a:lnTo>
                <a:lnTo>
                  <a:pt x="4210291" y="184365"/>
                </a:lnTo>
                <a:lnTo>
                  <a:pt x="4233253" y="145846"/>
                </a:lnTo>
                <a:lnTo>
                  <a:pt x="4241533" y="93802"/>
                </a:lnTo>
                <a:lnTo>
                  <a:pt x="4233253" y="41757"/>
                </a:lnTo>
                <a:lnTo>
                  <a:pt x="4208373" y="12"/>
                </a:lnTo>
                <a:lnTo>
                  <a:pt x="950391" y="12"/>
                </a:lnTo>
                <a:lnTo>
                  <a:pt x="925525" y="41757"/>
                </a:lnTo>
                <a:lnTo>
                  <a:pt x="917232" y="93802"/>
                </a:lnTo>
                <a:lnTo>
                  <a:pt x="925525" y="145846"/>
                </a:lnTo>
                <a:lnTo>
                  <a:pt x="948461" y="184365"/>
                </a:lnTo>
                <a:lnTo>
                  <a:pt x="33159" y="184365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2194" y="370357"/>
                </a:lnTo>
                <a:lnTo>
                  <a:pt x="8293" y="410489"/>
                </a:lnTo>
                <a:lnTo>
                  <a:pt x="0" y="462546"/>
                </a:lnTo>
                <a:lnTo>
                  <a:pt x="8293" y="514591"/>
                </a:lnTo>
                <a:lnTo>
                  <a:pt x="33159" y="556348"/>
                </a:lnTo>
                <a:lnTo>
                  <a:pt x="504278" y="556348"/>
                </a:lnTo>
                <a:lnTo>
                  <a:pt x="529145" y="514591"/>
                </a:lnTo>
                <a:lnTo>
                  <a:pt x="537438" y="462546"/>
                </a:lnTo>
                <a:lnTo>
                  <a:pt x="529145" y="410489"/>
                </a:lnTo>
                <a:lnTo>
                  <a:pt x="506196" y="371970"/>
                </a:lnTo>
                <a:lnTo>
                  <a:pt x="5764009" y="371970"/>
                </a:lnTo>
                <a:lnTo>
                  <a:pt x="5788888" y="330225"/>
                </a:lnTo>
                <a:lnTo>
                  <a:pt x="5797169" y="278168"/>
                </a:lnTo>
                <a:lnTo>
                  <a:pt x="5788888" y="226123"/>
                </a:lnTo>
                <a:lnTo>
                  <a:pt x="5765927" y="187591"/>
                </a:lnTo>
                <a:lnTo>
                  <a:pt x="5806821" y="187591"/>
                </a:lnTo>
                <a:lnTo>
                  <a:pt x="5831687" y="145846"/>
                </a:lnTo>
                <a:lnTo>
                  <a:pt x="5839980" y="93789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973327" y="912368"/>
            <a:ext cx="5804535" cy="1286510"/>
          </a:xfrm>
          <a:prstGeom prst="rect">
            <a:avLst/>
          </a:prstGeom>
        </p:spPr>
        <p:txBody>
          <a:bodyPr wrap="square" lIns="0" tIns="2540" rIns="0" bIns="0" rtlCol="0" vert="horz">
            <a:spAutoFit/>
          </a:bodyPr>
          <a:lstStyle/>
          <a:p>
            <a:pPr marL="12700" marR="5080">
              <a:lnSpc>
                <a:spcPct val="106400"/>
              </a:lnSpc>
              <a:spcBef>
                <a:spcPts val="20"/>
              </a:spcBef>
            </a:pPr>
            <a:r>
              <a:rPr dirty="0" baseline="5050" sz="1650" spc="-7">
                <a:latin typeface="Calibri"/>
                <a:cs typeface="Calibri"/>
              </a:rPr>
              <a:t>In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second</a:t>
            </a:r>
            <a:r>
              <a:rPr dirty="0" baseline="5050" sz="1650" spc="-7">
                <a:latin typeface="Calibri"/>
                <a:cs typeface="Calibri"/>
              </a:rPr>
              <a:t> IVP,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t</a:t>
            </a:r>
            <a:r>
              <a:rPr dirty="0" sz="700" spc="-5">
                <a:latin typeface="Calibri"/>
                <a:cs typeface="Calibri"/>
              </a:rPr>
              <a:t>0</a:t>
            </a:r>
            <a:r>
              <a:rPr dirty="0" sz="700" spc="9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time </a:t>
            </a:r>
            <a:r>
              <a:rPr dirty="0" baseline="5050" sz="1650">
                <a:latin typeface="Calibri"/>
                <a:cs typeface="Calibri"/>
              </a:rPr>
              <a:t>when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object is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highest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ready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start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differential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 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1016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In this case,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differential equation for both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situations is identical.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won’t </a:t>
            </a:r>
            <a:r>
              <a:rPr dirty="0" sz="1100" spc="-5">
                <a:latin typeface="Calibri"/>
                <a:cs typeface="Calibri"/>
              </a:rPr>
              <a:t>always happen,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in those cases </a:t>
            </a:r>
            <a:r>
              <a:rPr dirty="0" sz="1100">
                <a:latin typeface="Calibri"/>
                <a:cs typeface="Calibri"/>
              </a:rPr>
              <a:t>where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does, we can </a:t>
            </a:r>
            <a:r>
              <a:rPr dirty="0" sz="1100" spc="-5">
                <a:latin typeface="Calibri"/>
                <a:cs typeface="Calibri"/>
              </a:rPr>
              <a:t>ignore the </a:t>
            </a:r>
            <a:r>
              <a:rPr dirty="0" sz="1100">
                <a:latin typeface="Calibri"/>
                <a:cs typeface="Calibri"/>
              </a:rPr>
              <a:t>second </a:t>
            </a:r>
            <a:r>
              <a:rPr dirty="0" sz="1100" spc="-5">
                <a:latin typeface="Calibri"/>
                <a:cs typeface="Calibri"/>
              </a:rPr>
              <a:t>IVP and just let the first govern </a:t>
            </a:r>
            <a:r>
              <a:rPr dirty="0" sz="1100">
                <a:latin typeface="Calibri"/>
                <a:cs typeface="Calibri"/>
              </a:rPr>
              <a:t>the whole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822701" y="2963610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92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463257" y="2963610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 h="0">
                <a:moveTo>
                  <a:pt x="0" y="0"/>
                </a:moveTo>
                <a:lnTo>
                  <a:pt x="15001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2814765" y="2955626"/>
            <a:ext cx="80645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640715" algn="l"/>
              </a:tabLst>
            </a:pPr>
            <a:r>
              <a:rPr dirty="0" sz="1150" spc="25">
                <a:latin typeface="Times New Roman"/>
                <a:cs typeface="Times New Roman"/>
              </a:rPr>
              <a:t>50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10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47927" y="2356236"/>
            <a:ext cx="5643880" cy="6883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 indent="-63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gravity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g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9.8</a:t>
            </a:r>
            <a:r>
              <a:rPr dirty="0" sz="1100" spc="-5">
                <a:latin typeface="Calibri"/>
                <a:cs typeface="Calibri"/>
              </a:rPr>
              <a:t> m/s</a:t>
            </a:r>
            <a:r>
              <a:rPr dirty="0" baseline="31746" sz="1050" spc="-7">
                <a:latin typeface="Calibri"/>
                <a:cs typeface="Calibri"/>
              </a:rPr>
              <a:t>2</a:t>
            </a:r>
            <a:r>
              <a:rPr dirty="0" baseline="31746" sz="1050" spc="14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here). 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ahead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divide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-5">
                <a:latin typeface="Calibri"/>
                <a:cs typeface="Calibri"/>
              </a:rPr>
              <a:t> while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anyway.</a:t>
            </a:r>
            <a:endParaRPr sz="1100">
              <a:latin typeface="Calibri"/>
              <a:cs typeface="Calibri"/>
            </a:endParaRPr>
          </a:p>
          <a:p>
            <a:pPr marL="1297940">
              <a:lnSpc>
                <a:spcPct val="100000"/>
              </a:lnSpc>
              <a:spcBef>
                <a:spcPts val="930"/>
              </a:spcBef>
            </a:pPr>
            <a:r>
              <a:rPr dirty="0" sz="1150" spc="30" i="1">
                <a:latin typeface="Times New Roman"/>
                <a:cs typeface="Times New Roman"/>
              </a:rPr>
              <a:t>v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6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9.8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baseline="36231" sz="1725" spc="7">
                <a:latin typeface="Times New Roman"/>
                <a:cs typeface="Times New Roman"/>
              </a:rPr>
              <a:t>5</a:t>
            </a:r>
            <a:r>
              <a:rPr dirty="0" baseline="36231" sz="1725" spc="30" i="1">
                <a:latin typeface="Times New Roman"/>
                <a:cs typeface="Times New Roman"/>
              </a:rPr>
              <a:t>v</a:t>
            </a:r>
            <a:r>
              <a:rPr dirty="0" baseline="36231" sz="1725" spc="187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9.8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35">
                <a:latin typeface="Times New Roman"/>
                <a:cs typeface="Times New Roman"/>
              </a:rPr>
              <a:t> </a:t>
            </a:r>
            <a:r>
              <a:rPr dirty="0" baseline="36231" sz="1725" spc="30" i="1">
                <a:latin typeface="Times New Roman"/>
                <a:cs typeface="Times New Roman"/>
              </a:rPr>
              <a:t>v</a:t>
            </a:r>
            <a:endParaRPr baseline="36231" sz="1725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531651" y="2801950"/>
            <a:ext cx="69469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v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127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10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47483" y="3718766"/>
            <a:ext cx="19367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81020" y="3783060"/>
            <a:ext cx="101600" cy="117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-5">
                <a:latin typeface="Times New Roman"/>
                <a:cs typeface="Times New Roman"/>
              </a:rPr>
              <a:t>10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73327" y="3299562"/>
            <a:ext cx="5759450" cy="522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 linear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details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Upon </a:t>
            </a:r>
            <a:r>
              <a:rPr dirty="0" sz="1100" spc="-5">
                <a:latin typeface="Calibri"/>
                <a:cs typeface="Calibri"/>
              </a:rPr>
              <a:t>solving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arrive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object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any time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ctr" marL="763270">
              <a:lnSpc>
                <a:spcPct val="100000"/>
              </a:lnSpc>
              <a:spcBef>
                <a:spcPts val="170"/>
              </a:spcBef>
            </a:pPr>
            <a:r>
              <a:rPr dirty="0" u="sng" sz="700" spc="-5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700" spc="-7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24453" y="3733846"/>
            <a:ext cx="7366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Symbol"/>
                <a:cs typeface="Symbol"/>
              </a:rPr>
              <a:t></a:t>
            </a:r>
            <a:endParaRPr sz="7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62040" y="3754880"/>
            <a:ext cx="9829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10</a:t>
            </a:r>
            <a:r>
              <a:rPr dirty="0" sz="1200" spc="-45">
                <a:latin typeface="Times New Roman"/>
                <a:cs typeface="Times New Roman"/>
              </a:rPr>
              <a:t>8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73187" y="4156049"/>
            <a:ext cx="5792470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ball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ground.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course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need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when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ground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ask</a:t>
            </a:r>
            <a:r>
              <a:rPr dirty="0" sz="1100" spc="-5">
                <a:latin typeface="Calibri"/>
                <a:cs typeface="Calibri"/>
              </a:rPr>
              <a:t> this.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 </a:t>
            </a:r>
            <a:r>
              <a:rPr dirty="0" sz="1100">
                <a:latin typeface="Calibri"/>
                <a:cs typeface="Calibri"/>
              </a:rPr>
              <a:t>enough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879407" y="4852497"/>
            <a:ext cx="76835" cy="0"/>
          </a:xfrm>
          <a:custGeom>
            <a:avLst/>
            <a:gdLst/>
            <a:ahLst/>
            <a:cxnLst/>
            <a:rect l="l" t="t" r="r" b="b"/>
            <a:pathLst>
              <a:path w="76835" h="0">
                <a:moveTo>
                  <a:pt x="0" y="0"/>
                </a:moveTo>
                <a:lnTo>
                  <a:pt x="76507" y="0"/>
                </a:lnTo>
              </a:path>
            </a:pathLst>
          </a:custGeom>
          <a:ln w="353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3863928" y="4822909"/>
            <a:ext cx="101600" cy="11683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600" spc="-5">
                <a:latin typeface="Times New Roman"/>
                <a:cs typeface="Times New Roman"/>
              </a:rPr>
              <a:t>10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009548" y="4822909"/>
            <a:ext cx="101600" cy="11683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600" spc="-5">
                <a:latin typeface="Times New Roman"/>
                <a:cs typeface="Times New Roman"/>
              </a:rPr>
              <a:t>10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119725" y="4759257"/>
            <a:ext cx="76644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84200" algn="l"/>
              </a:tabLst>
            </a:pPr>
            <a:r>
              <a:rPr dirty="0" baseline="4830" sz="1725" spc="22" i="1">
                <a:latin typeface="Times New Roman"/>
                <a:cs typeface="Times New Roman"/>
              </a:rPr>
              <a:t>s</a:t>
            </a:r>
            <a:r>
              <a:rPr dirty="0" baseline="4830" sz="1725" spc="-209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-37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769140" y="4729791"/>
            <a:ext cx="138366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5730" indent="-75565">
              <a:lnSpc>
                <a:spcPct val="100000"/>
              </a:lnSpc>
              <a:spcBef>
                <a:spcPts val="95"/>
              </a:spcBef>
              <a:buSzPct val="92857"/>
              <a:buFont typeface="Symbol"/>
              <a:buChar char=""/>
              <a:tabLst>
                <a:tab pos="126364" algn="l"/>
                <a:tab pos="1196340" algn="l"/>
              </a:tabLst>
            </a:pPr>
            <a:r>
              <a:rPr dirty="0" sz="700" i="1">
                <a:latin typeface="Times New Roman"/>
                <a:cs typeface="Times New Roman"/>
              </a:rPr>
              <a:t>t	</a:t>
            </a:r>
            <a:r>
              <a:rPr dirty="0" baseline="-29914" sz="975" spc="30">
                <a:latin typeface="Symbol"/>
                <a:cs typeface="Symbol"/>
              </a:rPr>
              <a:t></a:t>
            </a:r>
            <a:r>
              <a:rPr dirty="0" u="sng" sz="6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700" spc="-7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521684" y="4773797"/>
            <a:ext cx="728980" cy="2971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53415" algn="l"/>
              </a:tabLst>
            </a:pPr>
            <a:r>
              <a:rPr dirty="0" sz="1750" spc="10">
                <a:latin typeface="Symbol"/>
                <a:cs typeface="Symbol"/>
              </a:rPr>
              <a:t></a:t>
            </a:r>
            <a:r>
              <a:rPr dirty="0" sz="1750" spc="10">
                <a:latin typeface="Times New Roman"/>
                <a:cs typeface="Times New Roman"/>
              </a:rPr>
              <a:t>	</a:t>
            </a:r>
            <a:r>
              <a:rPr dirty="0" sz="1750" spc="1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400382" y="4795014"/>
            <a:ext cx="142748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 </a:t>
            </a:r>
            <a:r>
              <a:rPr dirty="0" sz="1150" spc="9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v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dt</a:t>
            </a:r>
            <a:r>
              <a:rPr dirty="0" sz="1150" spc="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8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98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10</a:t>
            </a:r>
            <a:r>
              <a:rPr dirty="0" sz="1150" spc="-20">
                <a:latin typeface="Times New Roman"/>
                <a:cs typeface="Times New Roman"/>
              </a:rPr>
              <a:t>8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983670" y="4795013"/>
            <a:ext cx="135318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162685" algn="l"/>
              </a:tabLst>
            </a:pPr>
            <a:r>
              <a:rPr dirty="0" sz="1150" spc="15" i="1">
                <a:latin typeface="Times New Roman"/>
                <a:cs typeface="Times New Roman"/>
              </a:rPr>
              <a:t>dt</a:t>
            </a:r>
            <a:r>
              <a:rPr dirty="0" sz="1150" spc="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9</a:t>
            </a:r>
            <a:r>
              <a:rPr dirty="0" sz="1150" spc="-20">
                <a:latin typeface="Times New Roman"/>
                <a:cs typeface="Times New Roman"/>
              </a:rPr>
              <a:t>8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0">
                <a:latin typeface="Times New Roman"/>
                <a:cs typeface="Times New Roman"/>
              </a:rPr>
              <a:t>108</a:t>
            </a:r>
            <a:r>
              <a:rPr dirty="0" sz="1150">
                <a:latin typeface="Times New Roman"/>
                <a:cs typeface="Times New Roman"/>
              </a:rPr>
              <a:t>0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sz="1150" b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964783" y="5626941"/>
            <a:ext cx="1943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032375" y="5691234"/>
            <a:ext cx="101600" cy="117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 spc="-5">
                <a:latin typeface="Times New Roman"/>
                <a:cs typeface="Times New Roman"/>
              </a:rPr>
              <a:t>10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73047" y="5206067"/>
            <a:ext cx="5816600" cy="5238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s</a:t>
            </a:r>
            <a:r>
              <a:rPr dirty="0" sz="1100" spc="-5">
                <a:latin typeface="Calibri"/>
                <a:cs typeface="Calibri"/>
              </a:rPr>
              <a:t>(0)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0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-1080.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then.</a:t>
            </a:r>
            <a:endParaRPr sz="1100">
              <a:latin typeface="Calibri"/>
              <a:cs typeface="Calibri"/>
            </a:endParaRPr>
          </a:p>
          <a:p>
            <a:pPr algn="ctr" marL="409575">
              <a:lnSpc>
                <a:spcPct val="100000"/>
              </a:lnSpc>
              <a:spcBef>
                <a:spcPts val="180"/>
              </a:spcBef>
            </a:pPr>
            <a:r>
              <a:rPr dirty="0" u="sng" sz="700" spc="-5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700" spc="-7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975623" y="5642021"/>
            <a:ext cx="7429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Symbol"/>
                <a:cs typeface="Symbol"/>
              </a:rPr>
              <a:t></a:t>
            </a:r>
            <a:endParaRPr sz="7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886201" y="5663055"/>
            <a:ext cx="16941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83335" algn="l"/>
              </a:tabLst>
            </a:pPr>
            <a:r>
              <a:rPr dirty="0" sz="1200" i="1">
                <a:latin typeface="Times New Roman"/>
                <a:cs typeface="Times New Roman"/>
              </a:rPr>
              <a:t>s 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40">
                <a:latin typeface="Times New Roman"/>
                <a:cs typeface="Times New Roman"/>
              </a:rPr>
              <a:t>8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108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 b="1">
                <a:latin typeface="Times New Roman"/>
                <a:cs typeface="Times New Roman"/>
              </a:rPr>
              <a:t>e	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1080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914400" y="914399"/>
            <a:ext cx="5943600" cy="6646545"/>
          </a:xfrm>
          <a:custGeom>
            <a:avLst/>
            <a:gdLst/>
            <a:ahLst/>
            <a:cxnLst/>
            <a:rect l="l" t="t" r="r" b="b"/>
            <a:pathLst>
              <a:path w="5943600" h="664654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640055"/>
                </a:lnTo>
                <a:lnTo>
                  <a:pt x="6096" y="6640055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6640055"/>
                </a:lnTo>
                <a:lnTo>
                  <a:pt x="0" y="6646164"/>
                </a:lnTo>
                <a:lnTo>
                  <a:pt x="6096" y="6646164"/>
                </a:lnTo>
                <a:lnTo>
                  <a:pt x="5937504" y="6646164"/>
                </a:lnTo>
                <a:lnTo>
                  <a:pt x="5943600" y="6646164"/>
                </a:lnTo>
                <a:lnTo>
                  <a:pt x="5943600" y="664006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889000" y="6047566"/>
            <a:ext cx="5976620" cy="2789555"/>
          </a:xfrm>
          <a:prstGeom prst="rect">
            <a:avLst/>
          </a:prstGeom>
        </p:spPr>
        <p:txBody>
          <a:bodyPr wrap="square" lIns="0" tIns="45720" rIns="0" bIns="0" rtlCol="0" vert="horz">
            <a:spAutoFit/>
          </a:bodyPr>
          <a:lstStyle/>
          <a:p>
            <a:pPr marL="96520">
              <a:lnSpc>
                <a:spcPct val="100000"/>
              </a:lnSpc>
              <a:spcBef>
                <a:spcPts val="36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ground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solve.</a:t>
            </a:r>
            <a:endParaRPr sz="1100">
              <a:latin typeface="Calibri"/>
              <a:cs typeface="Calibri"/>
            </a:endParaRPr>
          </a:p>
          <a:p>
            <a:pPr algn="ctr" marR="1631314">
              <a:lnSpc>
                <a:spcPts val="695"/>
              </a:lnSpc>
              <a:spcBef>
                <a:spcPts val="155"/>
              </a:spcBef>
            </a:pPr>
            <a:r>
              <a:rPr dirty="0" u="sng" sz="700" spc="-5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700" spc="-7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  <a:p>
            <a:pPr algn="ctr" marR="305435">
              <a:lnSpc>
                <a:spcPts val="1235"/>
              </a:lnSpc>
              <a:tabLst>
                <a:tab pos="2309495" algn="l"/>
              </a:tabLst>
            </a:pPr>
            <a:r>
              <a:rPr dirty="0" sz="1150" spc="25">
                <a:latin typeface="Times New Roman"/>
                <a:cs typeface="Times New Roman"/>
              </a:rPr>
              <a:t>100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98</a:t>
            </a:r>
            <a:r>
              <a:rPr dirty="0" sz="1150" spc="5" i="1">
                <a:latin typeface="Times New Roman"/>
                <a:cs typeface="Times New Roman"/>
              </a:rPr>
              <a:t>t</a:t>
            </a:r>
            <a:r>
              <a:rPr dirty="0" sz="1150" spc="-15" i="1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Symbol"/>
                <a:cs typeface="Symbol"/>
              </a:rPr>
              <a:t></a:t>
            </a:r>
            <a:r>
              <a:rPr dirty="0" sz="1150" spc="35">
                <a:latin typeface="Times New Roman"/>
                <a:cs typeface="Times New Roman"/>
              </a:rPr>
              <a:t>1080</a:t>
            </a:r>
            <a:r>
              <a:rPr dirty="0" sz="1150" spc="35" b="1">
                <a:latin typeface="Times New Roman"/>
                <a:cs typeface="Times New Roman"/>
              </a:rPr>
              <a:t>e</a:t>
            </a:r>
            <a:r>
              <a:rPr dirty="0" baseline="55555" sz="975" spc="52">
                <a:latin typeface="Symbol"/>
                <a:cs typeface="Symbol"/>
              </a:rPr>
              <a:t></a:t>
            </a:r>
            <a:r>
              <a:rPr dirty="0" baseline="55555" sz="975" spc="-142">
                <a:latin typeface="Times New Roman"/>
                <a:cs typeface="Times New Roman"/>
              </a:rPr>
              <a:t> </a:t>
            </a:r>
            <a:r>
              <a:rPr dirty="0" baseline="32407" sz="900" spc="-7">
                <a:latin typeface="Times New Roman"/>
                <a:cs typeface="Times New Roman"/>
              </a:rPr>
              <a:t>10</a:t>
            </a:r>
            <a:r>
              <a:rPr dirty="0" baseline="32407" sz="900" spc="367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Symbol"/>
                <a:cs typeface="Symbol"/>
              </a:rPr>
              <a:t></a:t>
            </a:r>
            <a:r>
              <a:rPr dirty="0" sz="1150" spc="35">
                <a:latin typeface="Times New Roman"/>
                <a:cs typeface="Times New Roman"/>
              </a:rPr>
              <a:t>1080	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</a:t>
            </a:r>
            <a:r>
              <a:rPr dirty="0" sz="1150" spc="15">
                <a:latin typeface="Times New Roman"/>
                <a:cs typeface="Times New Roman"/>
              </a:rPr>
              <a:t>3.32203,</a:t>
            </a:r>
            <a:r>
              <a:rPr dirty="0" sz="1150" spc="3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5.98147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00">
              <a:latin typeface="Times New Roman"/>
              <a:cs typeface="Times New Roman"/>
            </a:endParaRPr>
          </a:p>
          <a:p>
            <a:pPr marL="96520" marR="20447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0,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clearly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incorrect </a:t>
            </a:r>
            <a:r>
              <a:rPr dirty="0" sz="1100">
                <a:latin typeface="Calibri"/>
                <a:cs typeface="Calibri"/>
              </a:rPr>
              <a:t>value.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ground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 </a:t>
            </a:r>
            <a:r>
              <a:rPr dirty="0" sz="1100" spc="-5">
                <a:latin typeface="Calibri"/>
                <a:cs typeface="Calibri"/>
              </a:rPr>
              <a:t>5.98147.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velocity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object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hitting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ground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then.</a:t>
            </a:r>
            <a:endParaRPr sz="1100">
              <a:latin typeface="Calibri"/>
              <a:cs typeface="Calibri"/>
            </a:endParaRPr>
          </a:p>
          <a:p>
            <a:pPr algn="ctr" marR="273050">
              <a:lnSpc>
                <a:spcPts val="191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5.9814</a:t>
            </a:r>
            <a:r>
              <a:rPr dirty="0" baseline="4629" sz="1800" spc="120">
                <a:latin typeface="Times New Roman"/>
                <a:cs typeface="Times New Roman"/>
              </a:rPr>
              <a:t>7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38.61841</a:t>
            </a:r>
            <a:endParaRPr baseline="4629" sz="1800">
              <a:latin typeface="Times New Roman"/>
              <a:cs typeface="Times New Roman"/>
            </a:endParaRPr>
          </a:p>
          <a:p>
            <a:pPr marL="25400" marR="17780">
              <a:lnSpc>
                <a:spcPct val="109800"/>
              </a:lnSpc>
              <a:spcBef>
                <a:spcPts val="161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 example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situation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ended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careful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expect this.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could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parachute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open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top of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arc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changing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resistance.</a:t>
            </a:r>
            <a:r>
              <a:rPr dirty="0" sz="1100" spc="2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completely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equation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forced </a:t>
            </a:r>
            <a:r>
              <a:rPr dirty="0" sz="1100" spc="-5">
                <a:latin typeface="Calibri"/>
                <a:cs typeface="Calibri"/>
              </a:rPr>
              <a:t>us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</a:t>
            </a:r>
            <a:r>
              <a:rPr dirty="0" sz="1100" spc="-5">
                <a:latin typeface="Calibri"/>
                <a:cs typeface="Calibri"/>
              </a:rPr>
              <a:t> have put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river</a:t>
            </a:r>
            <a:r>
              <a:rPr dirty="0" sz="1100" spc="-5">
                <a:latin typeface="Calibri"/>
                <a:cs typeface="Calibri"/>
              </a:rPr>
              <a:t> under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bridge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52896" y="7028351"/>
            <a:ext cx="3783329" cy="203835"/>
            <a:chOff x="952896" y="7028351"/>
            <a:chExt cx="3783329" cy="2038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93532" y="7028351"/>
              <a:ext cx="185366" cy="20344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952893" y="7039927"/>
              <a:ext cx="3783329" cy="187960"/>
            </a:xfrm>
            <a:custGeom>
              <a:avLst/>
              <a:gdLst/>
              <a:ahLst/>
              <a:cxnLst/>
              <a:rect l="l" t="t" r="r" b="b"/>
              <a:pathLst>
                <a:path w="3783329" h="187959">
                  <a:moveTo>
                    <a:pt x="256540" y="93789"/>
                  </a:moveTo>
                  <a:lnTo>
                    <a:pt x="248246" y="41744"/>
                  </a:lnTo>
                  <a:lnTo>
                    <a:pt x="223380" y="0"/>
                  </a:lnTo>
                  <a:lnTo>
                    <a:pt x="33159" y="0"/>
                  </a:lnTo>
                  <a:lnTo>
                    <a:pt x="8280" y="41744"/>
                  </a:lnTo>
                  <a:lnTo>
                    <a:pt x="0" y="93789"/>
                  </a:lnTo>
                  <a:lnTo>
                    <a:pt x="8280" y="145846"/>
                  </a:lnTo>
                  <a:lnTo>
                    <a:pt x="33159" y="187591"/>
                  </a:lnTo>
                  <a:lnTo>
                    <a:pt x="223380" y="187591"/>
                  </a:lnTo>
                  <a:lnTo>
                    <a:pt x="248246" y="145846"/>
                  </a:lnTo>
                  <a:lnTo>
                    <a:pt x="256540" y="93789"/>
                  </a:lnTo>
                  <a:close/>
                </a:path>
                <a:path w="3783329" h="187959">
                  <a:moveTo>
                    <a:pt x="3783076" y="94157"/>
                  </a:moveTo>
                  <a:lnTo>
                    <a:pt x="3774783" y="42113"/>
                  </a:lnTo>
                  <a:lnTo>
                    <a:pt x="3749916" y="355"/>
                  </a:lnTo>
                  <a:lnTo>
                    <a:pt x="447624" y="355"/>
                  </a:lnTo>
                  <a:lnTo>
                    <a:pt x="422744" y="42113"/>
                  </a:lnTo>
                  <a:lnTo>
                    <a:pt x="414451" y="94157"/>
                  </a:lnTo>
                  <a:lnTo>
                    <a:pt x="422744" y="146215"/>
                  </a:lnTo>
                  <a:lnTo>
                    <a:pt x="447624" y="187960"/>
                  </a:lnTo>
                  <a:lnTo>
                    <a:pt x="3749916" y="187960"/>
                  </a:lnTo>
                  <a:lnTo>
                    <a:pt x="3774783" y="146215"/>
                  </a:lnTo>
                  <a:lnTo>
                    <a:pt x="3783076" y="94157"/>
                  </a:lnTo>
                  <a:close/>
                </a:path>
              </a:pathLst>
            </a:custGeom>
            <a:solidFill>
              <a:srgbClr val="A9BFFF">
                <a:alpha val="37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/>
          <p:nvPr/>
        </p:nvSpPr>
        <p:spPr>
          <a:xfrm>
            <a:off x="5998557" y="6828064"/>
            <a:ext cx="680720" cy="187960"/>
          </a:xfrm>
          <a:custGeom>
            <a:avLst/>
            <a:gdLst/>
            <a:ahLst/>
            <a:cxnLst/>
            <a:rect l="l" t="t" r="r" b="b"/>
            <a:pathLst>
              <a:path w="680720" h="187959">
                <a:moveTo>
                  <a:pt x="647437" y="-8"/>
                </a:moveTo>
                <a:lnTo>
                  <a:pt x="33160" y="-8"/>
                </a:lnTo>
                <a:lnTo>
                  <a:pt x="8288" y="41740"/>
                </a:lnTo>
                <a:lnTo>
                  <a:pt x="-2" y="93791"/>
                </a:lnTo>
                <a:lnTo>
                  <a:pt x="8288" y="145842"/>
                </a:lnTo>
                <a:lnTo>
                  <a:pt x="33160" y="187591"/>
                </a:lnTo>
                <a:lnTo>
                  <a:pt x="647437" y="187591"/>
                </a:lnTo>
                <a:lnTo>
                  <a:pt x="672309" y="145842"/>
                </a:lnTo>
                <a:lnTo>
                  <a:pt x="680600" y="93791"/>
                </a:lnTo>
                <a:lnTo>
                  <a:pt x="672309" y="41740"/>
                </a:lnTo>
                <a:lnTo>
                  <a:pt x="647437" y="-8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81227" y="1454721"/>
            <a:ext cx="5904230" cy="372110"/>
          </a:xfrm>
          <a:custGeom>
            <a:avLst/>
            <a:gdLst/>
            <a:ahLst/>
            <a:cxnLst/>
            <a:rect l="l" t="t" r="r" b="b"/>
            <a:pathLst>
              <a:path w="5904230" h="372110">
                <a:moveTo>
                  <a:pt x="5903823" y="93802"/>
                </a:moveTo>
                <a:lnTo>
                  <a:pt x="5895530" y="41744"/>
                </a:lnTo>
                <a:lnTo>
                  <a:pt x="5870664" y="0"/>
                </a:lnTo>
                <a:lnTo>
                  <a:pt x="241922" y="0"/>
                </a:lnTo>
                <a:lnTo>
                  <a:pt x="217055" y="41744"/>
                </a:lnTo>
                <a:lnTo>
                  <a:pt x="208762" y="93802"/>
                </a:lnTo>
                <a:lnTo>
                  <a:pt x="217055" y="145846"/>
                </a:lnTo>
                <a:lnTo>
                  <a:pt x="240004" y="184378"/>
                </a:lnTo>
                <a:lnTo>
                  <a:pt x="33172" y="184378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72" y="371970"/>
                </a:lnTo>
                <a:lnTo>
                  <a:pt x="310502" y="371970"/>
                </a:lnTo>
                <a:lnTo>
                  <a:pt x="335368" y="330225"/>
                </a:lnTo>
                <a:lnTo>
                  <a:pt x="343662" y="278168"/>
                </a:lnTo>
                <a:lnTo>
                  <a:pt x="335368" y="226123"/>
                </a:lnTo>
                <a:lnTo>
                  <a:pt x="312407" y="187591"/>
                </a:lnTo>
                <a:lnTo>
                  <a:pt x="5870664" y="187591"/>
                </a:lnTo>
                <a:lnTo>
                  <a:pt x="5895530" y="145846"/>
                </a:lnTo>
                <a:lnTo>
                  <a:pt x="5903823" y="93802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81227" y="903147"/>
            <a:ext cx="5677535" cy="372110"/>
          </a:xfrm>
          <a:custGeom>
            <a:avLst/>
            <a:gdLst/>
            <a:ahLst/>
            <a:cxnLst/>
            <a:rect l="l" t="t" r="r" b="b"/>
            <a:pathLst>
              <a:path w="5677534" h="372109">
                <a:moveTo>
                  <a:pt x="5677408" y="93789"/>
                </a:moveTo>
                <a:lnTo>
                  <a:pt x="5669127" y="41744"/>
                </a:lnTo>
                <a:lnTo>
                  <a:pt x="5644248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194" y="185978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3159" y="371957"/>
                </a:lnTo>
                <a:lnTo>
                  <a:pt x="608914" y="371957"/>
                </a:lnTo>
                <a:lnTo>
                  <a:pt x="633793" y="330212"/>
                </a:lnTo>
                <a:lnTo>
                  <a:pt x="642086" y="278168"/>
                </a:lnTo>
                <a:lnTo>
                  <a:pt x="633793" y="226110"/>
                </a:lnTo>
                <a:lnTo>
                  <a:pt x="610831" y="187591"/>
                </a:lnTo>
                <a:lnTo>
                  <a:pt x="5644248" y="187591"/>
                </a:lnTo>
                <a:lnTo>
                  <a:pt x="5669127" y="145846"/>
                </a:lnTo>
                <a:lnTo>
                  <a:pt x="5677408" y="93789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01700" y="877956"/>
            <a:ext cx="5942965" cy="168211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31115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hit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ground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“air”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phase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necessitating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Or,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crazy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parachute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river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then </a:t>
            </a:r>
            <a:r>
              <a:rPr dirty="0" sz="1100" spc="-5">
                <a:latin typeface="Calibri"/>
                <a:cs typeface="Calibri"/>
              </a:rPr>
              <a:t>require three </a:t>
            </a:r>
            <a:r>
              <a:rPr dirty="0" sz="1100">
                <a:latin typeface="Calibri"/>
                <a:cs typeface="Calibri"/>
              </a:rPr>
              <a:t> IVP’s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velocity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 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hits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ground.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201930">
              <a:lnSpc>
                <a:spcPct val="109500"/>
              </a:lnSpc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could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completely different type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requires us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different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both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motion.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example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17447" y="2758439"/>
            <a:ext cx="5937885" cy="579882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380"/>
              </a:lnSpc>
            </a:pPr>
            <a:r>
              <a:rPr dirty="0" sz="1200" b="1" i="1">
                <a:latin typeface="Times New Roman"/>
                <a:cs typeface="Times New Roman"/>
              </a:rPr>
              <a:t>Example 5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50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object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cannon </a:t>
            </a:r>
            <a:r>
              <a:rPr dirty="0" sz="1100" spc="-5">
                <a:latin typeface="Calibri"/>
                <a:cs typeface="Calibri"/>
              </a:rPr>
              <a:t>straight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10m/s off</a:t>
            </a:r>
            <a:r>
              <a:rPr dirty="0" sz="1100">
                <a:latin typeface="Calibri"/>
                <a:cs typeface="Calibri"/>
              </a:rPr>
              <a:t> a</a:t>
            </a:r>
            <a:endParaRPr sz="1100">
              <a:latin typeface="Calibri"/>
              <a:cs typeface="Calibri"/>
            </a:endParaRPr>
          </a:p>
          <a:p>
            <a:pPr marL="67945" marR="76835">
              <a:lnSpc>
                <a:spcPct val="100000"/>
              </a:lnSpc>
              <a:spcBef>
                <a:spcPts val="190"/>
              </a:spcBef>
            </a:pPr>
            <a:r>
              <a:rPr dirty="0" sz="1100" spc="-5">
                <a:latin typeface="Calibri"/>
                <a:cs typeface="Calibri"/>
              </a:rPr>
              <a:t>bridge that is 100 </a:t>
            </a:r>
            <a:r>
              <a:rPr dirty="0" sz="1100">
                <a:latin typeface="Calibri"/>
                <a:cs typeface="Calibri"/>
              </a:rPr>
              <a:t>meters above the </a:t>
            </a:r>
            <a:r>
              <a:rPr dirty="0" sz="1100" spc="-5">
                <a:latin typeface="Calibri"/>
                <a:cs typeface="Calibri"/>
              </a:rPr>
              <a:t>ground.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air resistance is given 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5</a:t>
            </a:r>
            <a:r>
              <a:rPr dirty="0" sz="1150" spc="25" i="1">
                <a:latin typeface="Times New Roman"/>
                <a:cs typeface="Times New Roman"/>
              </a:rPr>
              <a:t>v</a:t>
            </a:r>
            <a:r>
              <a:rPr dirty="0" baseline="47008" sz="975" spc="37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velocity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 time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endParaRPr sz="1100">
              <a:latin typeface="Calibri"/>
              <a:cs typeface="Calibri"/>
            </a:endParaRPr>
          </a:p>
          <a:p>
            <a:pPr marL="67945" marR="226695">
              <a:lnSpc>
                <a:spcPct val="109000"/>
              </a:lnSpc>
              <a:spcBef>
                <a:spcPts val="140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5</a:t>
            </a:r>
            <a:r>
              <a:rPr dirty="0" sz="1200" spc="-10" i="1">
                <a:latin typeface="Times New Roman"/>
                <a:cs typeface="Times New Roman"/>
              </a:rPr>
              <a:t>v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5</a:t>
            </a:r>
            <a:r>
              <a:rPr dirty="0" sz="1150" spc="25" i="1">
                <a:latin typeface="Times New Roman"/>
                <a:cs typeface="Times New Roman"/>
              </a:rPr>
              <a:t>v</a:t>
            </a:r>
            <a:r>
              <a:rPr dirty="0" baseline="47008" sz="975" spc="37">
                <a:latin typeface="Times New Roman"/>
                <a:cs typeface="Times New Roman"/>
              </a:rPr>
              <a:t>2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 we are just going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velocity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 spc="-5">
                <a:latin typeface="Calibri"/>
                <a:cs typeface="Calibri"/>
              </a:rPr>
              <a:t>any time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 spc="-5">
                <a:latin typeface="Calibri"/>
                <a:cs typeface="Calibri"/>
              </a:rPr>
              <a:t>for this problem because,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unpleasant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velocity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-5">
                <a:latin typeface="Calibri"/>
                <a:cs typeface="Calibri"/>
              </a:rPr>
              <a:t> hits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ground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 simply </a:t>
            </a:r>
            <a:r>
              <a:rPr dirty="0" sz="1100" spc="-5">
                <a:latin typeface="Calibri"/>
                <a:cs typeface="Calibri"/>
              </a:rPr>
              <a:t>more work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designed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-5">
                <a:latin typeface="Calibri"/>
                <a:cs typeface="Calibri"/>
              </a:rPr>
              <a:t> downwards </a:t>
            </a:r>
            <a:r>
              <a:rPr dirty="0" sz="1100">
                <a:latin typeface="Calibri"/>
                <a:cs typeface="Calibri"/>
              </a:rPr>
              <a:t>motion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mass.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8580" marR="67945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convention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object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67945" marR="200660">
              <a:lnSpc>
                <a:spcPct val="115799"/>
              </a:lnSpc>
              <a:spcBef>
                <a:spcPts val="894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object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moving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sz="1150" spc="35" i="1">
                <a:latin typeface="Times New Roman"/>
                <a:cs typeface="Times New Roman"/>
              </a:rPr>
              <a:t>v</a:t>
            </a:r>
            <a:r>
              <a:rPr dirty="0" baseline="47008" sz="975" spc="52">
                <a:latin typeface="Times New Roman"/>
                <a:cs typeface="Times New Roman"/>
              </a:rPr>
              <a:t>2</a:t>
            </a:r>
            <a:r>
              <a:rPr dirty="0" baseline="47008" sz="975" spc="12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add 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 this time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downwards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acting force.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00">
              <a:latin typeface="Calibri"/>
              <a:cs typeface="Calibri"/>
            </a:endParaRPr>
          </a:p>
          <a:p>
            <a:pPr marL="67945" marR="191770">
              <a:lnSpc>
                <a:spcPct val="124400"/>
              </a:lnSpc>
            </a:pP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phase,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however,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upwards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should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150" spc="35" i="1">
                <a:latin typeface="Times New Roman"/>
                <a:cs typeface="Times New Roman"/>
              </a:rPr>
              <a:t>v</a:t>
            </a:r>
            <a:r>
              <a:rPr dirty="0" baseline="47008" sz="975" spc="52">
                <a:latin typeface="Times New Roman"/>
                <a:cs typeface="Times New Roman"/>
              </a:rPr>
              <a:t>2</a:t>
            </a:r>
            <a:r>
              <a:rPr dirty="0" baseline="47008" sz="975" spc="12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IVP’s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5">
                <a:latin typeface="Calibri"/>
                <a:cs typeface="Calibri"/>
              </a:rPr>
              <a:t> case.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66974" y="5479416"/>
            <a:ext cx="2800338" cy="106679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48076" y="836928"/>
            <a:ext cx="964565" cy="518159"/>
          </a:xfrm>
          <a:prstGeom prst="rect">
            <a:avLst/>
          </a:prstGeom>
        </p:spPr>
        <p:txBody>
          <a:bodyPr wrap="square" lIns="0" tIns="76200" rIns="0" bIns="0" rtlCol="0" vert="horz">
            <a:spAutoFit/>
          </a:bodyPr>
          <a:lstStyle/>
          <a:p>
            <a:pPr algn="ctr" marR="85090">
              <a:lnSpc>
                <a:spcPct val="100000"/>
              </a:lnSpc>
              <a:spcBef>
                <a:spcPts val="600"/>
              </a:spcBef>
            </a:pPr>
            <a:r>
              <a:rPr dirty="0" sz="1200" spc="-5">
                <a:latin typeface="Times New Roman"/>
                <a:cs typeface="Times New Roman"/>
              </a:rPr>
              <a:t>Up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495"/>
              </a:spcBef>
            </a:pP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22571" y="836928"/>
            <a:ext cx="962025" cy="518159"/>
          </a:xfrm>
          <a:prstGeom prst="rect">
            <a:avLst/>
          </a:prstGeom>
        </p:spPr>
        <p:txBody>
          <a:bodyPr wrap="square" lIns="0" tIns="76200" rIns="0" bIns="0" rtlCol="0" vert="horz">
            <a:spAutoFit/>
          </a:bodyPr>
          <a:lstStyle/>
          <a:p>
            <a:pPr marL="254635">
              <a:lnSpc>
                <a:spcPct val="100000"/>
              </a:lnSpc>
              <a:spcBef>
                <a:spcPts val="600"/>
              </a:spcBef>
            </a:pPr>
            <a:r>
              <a:rPr dirty="0" sz="1200" spc="-5">
                <a:latin typeface="Times New Roman"/>
                <a:cs typeface="Times New Roman"/>
              </a:rPr>
              <a:t>Down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495"/>
              </a:spcBef>
            </a:pP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45791" y="1393420"/>
            <a:ext cx="89471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9.8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u="sng" baseline="31746" sz="1050" spc="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baseline="31746" sz="1050" spc="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1746" sz="1050" spc="1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65487" y="1393420"/>
            <a:ext cx="89217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9.8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u="sng" baseline="31746" sz="1050" spc="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baseline="31746" sz="1050" spc="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1746" sz="1050" spc="1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16453" y="1500664"/>
            <a:ext cx="694690" cy="36893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r" marR="51435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79848" y="1500664"/>
            <a:ext cx="627380" cy="36893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r" marR="3048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15" i="1">
                <a:latin typeface="Times New Roman"/>
                <a:cs typeface="Times New Roman"/>
              </a:rPr>
              <a:t>t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 spc="3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73254" y="2043851"/>
            <a:ext cx="5821680" cy="14992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9748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unlike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example,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14604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Also,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process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neither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started.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motion 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443733" y="3960774"/>
            <a:ext cx="594360" cy="0"/>
          </a:xfrm>
          <a:custGeom>
            <a:avLst/>
            <a:gdLst/>
            <a:ahLst/>
            <a:cxnLst/>
            <a:rect l="l" t="t" r="r" b="b"/>
            <a:pathLst>
              <a:path w="594360" h="0">
                <a:moveTo>
                  <a:pt x="0" y="0"/>
                </a:moveTo>
                <a:lnTo>
                  <a:pt x="59402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607658" y="4410830"/>
            <a:ext cx="430530" cy="0"/>
          </a:xfrm>
          <a:custGeom>
            <a:avLst/>
            <a:gdLst/>
            <a:ahLst/>
            <a:cxnLst/>
            <a:rect l="l" t="t" r="r" b="b"/>
            <a:pathLst>
              <a:path w="430529" h="0">
                <a:moveTo>
                  <a:pt x="0" y="0"/>
                </a:moveTo>
                <a:lnTo>
                  <a:pt x="43010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1" name="object 11"/>
          <p:cNvGrpSpPr/>
          <p:nvPr/>
        </p:nvGrpSpPr>
        <p:grpSpPr>
          <a:xfrm>
            <a:off x="3154876" y="4845602"/>
            <a:ext cx="275590" cy="187325"/>
            <a:chOff x="3154876" y="4845602"/>
            <a:chExt cx="275590" cy="187325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66811" y="4868423"/>
              <a:ext cx="251458" cy="164308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154876" y="4849372"/>
              <a:ext cx="275590" cy="0"/>
            </a:xfrm>
            <a:custGeom>
              <a:avLst/>
              <a:gdLst/>
              <a:ahLst/>
              <a:cxnLst/>
              <a:rect l="l" t="t" r="r" b="b"/>
              <a:pathLst>
                <a:path w="275589" h="0">
                  <a:moveTo>
                    <a:pt x="0" y="0"/>
                  </a:moveTo>
                  <a:lnTo>
                    <a:pt x="27533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" name="object 14"/>
          <p:cNvGrpSpPr/>
          <p:nvPr/>
        </p:nvGrpSpPr>
        <p:grpSpPr>
          <a:xfrm>
            <a:off x="3854741" y="4845597"/>
            <a:ext cx="275590" cy="187325"/>
            <a:chOff x="3854741" y="4845597"/>
            <a:chExt cx="275590" cy="187325"/>
          </a:xfrm>
        </p:grpSpPr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66676" y="4868418"/>
              <a:ext cx="251458" cy="16430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854741" y="4849367"/>
              <a:ext cx="275590" cy="0"/>
            </a:xfrm>
            <a:custGeom>
              <a:avLst/>
              <a:gdLst/>
              <a:ahLst/>
              <a:cxnLst/>
              <a:rect l="l" t="t" r="r" b="b"/>
              <a:pathLst>
                <a:path w="275589" h="0">
                  <a:moveTo>
                    <a:pt x="0" y="0"/>
                  </a:moveTo>
                  <a:lnTo>
                    <a:pt x="27533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 txBox="1"/>
          <p:nvPr/>
        </p:nvSpPr>
        <p:spPr>
          <a:xfrm>
            <a:off x="3959011" y="3948861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762861" y="3967116"/>
            <a:ext cx="12255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764052" y="4044097"/>
            <a:ext cx="114300" cy="352425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dirty="0" sz="700" spc="-5"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  <a:p>
            <a:pPr marL="19685">
              <a:lnSpc>
                <a:spcPct val="100000"/>
              </a:lnSpc>
              <a:spcBef>
                <a:spcPts val="19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97479" y="4626319"/>
            <a:ext cx="1784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250396" y="4853330"/>
            <a:ext cx="1784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945087" y="4626314"/>
            <a:ext cx="933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051318" y="3833759"/>
            <a:ext cx="5346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dv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35805" y="3952825"/>
            <a:ext cx="5416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0375" algn="l"/>
              </a:tabLst>
            </a:pPr>
            <a:r>
              <a:rPr dirty="0" sz="1200">
                <a:latin typeface="Times New Roman"/>
                <a:cs typeface="Times New Roman"/>
              </a:rPr>
              <a:t>9.8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051318" y="4283812"/>
            <a:ext cx="5346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dv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20751" y="4722361"/>
            <a:ext cx="4489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10">
                <a:latin typeface="Times New Roman"/>
                <a:cs typeface="Times New Roman"/>
              </a:rPr>
              <a:t>tan</a:t>
            </a:r>
            <a:r>
              <a:rPr dirty="0" baseline="43650" sz="1050" spc="15">
                <a:latin typeface="Symbol"/>
                <a:cs typeface="Symbol"/>
              </a:rPr>
              <a:t></a:t>
            </a:r>
            <a:r>
              <a:rPr dirty="0" baseline="43650" sz="1050" spc="15">
                <a:latin typeface="Times New Roman"/>
                <a:cs typeface="Times New Roman"/>
              </a:rPr>
              <a:t>1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Symbol"/>
                <a:cs typeface="Symbol"/>
              </a:rPr>
              <a:t></a:t>
            </a:r>
            <a:endParaRPr baseline="34722" sz="18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114251" y="4722351"/>
            <a:ext cx="5384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34722" sz="1800">
                <a:latin typeface="Symbol"/>
                <a:cs typeface="Symbol"/>
              </a:rPr>
              <a:t></a:t>
            </a:r>
            <a:r>
              <a:rPr dirty="0" baseline="34722" sz="180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760076" y="4769182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924851" y="4853330"/>
            <a:ext cx="3244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760076" y="4867607"/>
            <a:ext cx="46418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179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292574" y="3748818"/>
            <a:ext cx="499109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09575" algn="l"/>
              </a:tabLst>
            </a:pPr>
            <a:r>
              <a:rPr dirty="0" sz="1200">
                <a:latin typeface="Symbol"/>
                <a:cs typeface="Symbol"/>
              </a:rPr>
              <a:t>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292574" y="3868672"/>
            <a:ext cx="13081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292574" y="3970272"/>
            <a:ext cx="13081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278311" y="4283421"/>
            <a:ext cx="3346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204">
                <a:latin typeface="Times New Roman"/>
                <a:cs typeface="Times New Roman"/>
              </a:rPr>
              <a:t>10</a:t>
            </a:r>
            <a:r>
              <a:rPr dirty="0" baseline="23148" sz="1800" spc="-307">
                <a:latin typeface="Symbol"/>
                <a:cs typeface="Symbol"/>
              </a:rPr>
              <a:t></a:t>
            </a:r>
            <a:r>
              <a:rPr dirty="0" baseline="-4629" sz="1800" spc="-307">
                <a:latin typeface="Symbol"/>
                <a:cs typeface="Symbol"/>
              </a:rPr>
              <a:t></a:t>
            </a:r>
            <a:endParaRPr baseline="-4629" sz="18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31097" y="4402483"/>
            <a:ext cx="6229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354502" y="3812312"/>
            <a:ext cx="882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354502" y="4262368"/>
            <a:ext cx="882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73267" y="5233499"/>
            <a:ext cx="5791200" cy="19507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255904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little rewrite</a:t>
            </a:r>
            <a:r>
              <a:rPr dirty="0" sz="1100">
                <a:latin typeface="Calibri"/>
                <a:cs typeface="Calibri"/>
              </a:rPr>
              <a:t> 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little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second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12700" marR="37465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choices</a:t>
            </a:r>
            <a:r>
              <a:rPr dirty="0" sz="1100">
                <a:latin typeface="Calibri"/>
                <a:cs typeface="Calibri"/>
              </a:rPr>
              <a:t> on </a:t>
            </a:r>
            <a:r>
              <a:rPr dirty="0" sz="1100" spc="-5">
                <a:latin typeface="Calibri"/>
                <a:cs typeface="Calibri"/>
              </a:rPr>
              <a:t>proceeding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Either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 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now, which 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eventually,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apply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stage.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While,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solved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 wanted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00">
              <a:latin typeface="Calibri"/>
              <a:cs typeface="Calibri"/>
            </a:endParaRPr>
          </a:p>
          <a:p>
            <a:pPr marL="12700" marR="5080">
              <a:lnSpc>
                <a:spcPct val="117400"/>
              </a:lnSpc>
            </a:pPr>
            <a:r>
              <a:rPr dirty="0" baseline="5050" sz="1650">
                <a:latin typeface="Calibri"/>
                <a:cs typeface="Calibri"/>
              </a:rPr>
              <a:t>So,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apply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initial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condition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all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do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recall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v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really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8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then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plug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60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0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9" name="object 3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0246" y="7457717"/>
            <a:ext cx="251133" cy="165603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58345" y="7457718"/>
            <a:ext cx="251133" cy="165602"/>
          </a:xfrm>
          <a:prstGeom prst="rect">
            <a:avLst/>
          </a:prstGeom>
        </p:spPr>
      </p:pic>
      <p:sp>
        <p:nvSpPr>
          <p:cNvPr id="41" name="object 41"/>
          <p:cNvSpPr txBox="1"/>
          <p:nvPr/>
        </p:nvSpPr>
        <p:spPr>
          <a:xfrm>
            <a:off x="3429205" y="7310590"/>
            <a:ext cx="211454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t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125626" y="7169429"/>
            <a:ext cx="300990" cy="483234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459"/>
              </a:spcBef>
            </a:pP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1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r>
              <a:rPr dirty="0" u="sng" sz="1200" spc="-7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  <a:p>
            <a:pPr algn="r" marR="19050">
              <a:lnSpc>
                <a:spcPct val="100000"/>
              </a:lnSpc>
              <a:spcBef>
                <a:spcPts val="359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625901" y="7306610"/>
            <a:ext cx="11811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742726" y="7164209"/>
            <a:ext cx="48133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>
                <a:latin typeface="Symbol"/>
                <a:cs typeface="Symbol"/>
              </a:rPr>
              <a:t></a:t>
            </a:r>
            <a:r>
              <a:rPr dirty="0" baseline="4629" sz="1800" spc="-97">
                <a:latin typeface="Times New Roman"/>
                <a:cs typeface="Times New Roman"/>
              </a:rPr>
              <a:t> </a:t>
            </a:r>
            <a:r>
              <a:rPr dirty="0" u="sng" baseline="4629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</a:t>
            </a:r>
            <a:r>
              <a:rPr dirty="0" u="sng" baseline="4629" sz="1800" spc="-2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550" spc="-4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629" sz="1800" spc="8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0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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233140" y="7310682"/>
            <a:ext cx="419734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742726" y="7341864"/>
            <a:ext cx="8445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916435" y="7442534"/>
            <a:ext cx="33337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98 </a:t>
            </a:r>
            <a:r>
              <a:rPr dirty="0" baseline="37037" sz="1800">
                <a:latin typeface="Symbol"/>
                <a:cs typeface="Symbol"/>
              </a:rPr>
              <a:t></a:t>
            </a:r>
            <a:endParaRPr baseline="37037" sz="180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742726" y="7473040"/>
            <a:ext cx="4813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0957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3474645" y="8558696"/>
            <a:ext cx="275590" cy="187325"/>
            <a:chOff x="3474645" y="8558696"/>
            <a:chExt cx="275590" cy="187325"/>
          </a:xfrm>
        </p:grpSpPr>
        <p:pic>
          <p:nvPicPr>
            <p:cNvPr id="50" name="object 5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86580" y="8581516"/>
              <a:ext cx="251428" cy="164305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3474645" y="8562466"/>
              <a:ext cx="275590" cy="0"/>
            </a:xfrm>
            <a:custGeom>
              <a:avLst/>
              <a:gdLst/>
              <a:ahLst/>
              <a:cxnLst/>
              <a:rect l="l" t="t" r="r" b="b"/>
              <a:pathLst>
                <a:path w="275589" h="0">
                  <a:moveTo>
                    <a:pt x="0" y="0"/>
                  </a:moveTo>
                  <a:lnTo>
                    <a:pt x="27529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2" name="object 52"/>
          <p:cNvGrpSpPr/>
          <p:nvPr/>
        </p:nvGrpSpPr>
        <p:grpSpPr>
          <a:xfrm>
            <a:off x="4174426" y="8558696"/>
            <a:ext cx="275590" cy="187325"/>
            <a:chOff x="4174426" y="8558696"/>
            <a:chExt cx="275590" cy="187325"/>
          </a:xfrm>
        </p:grpSpPr>
        <p:pic>
          <p:nvPicPr>
            <p:cNvPr id="53" name="object 5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86361" y="8581516"/>
              <a:ext cx="251428" cy="164305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4174426" y="8562466"/>
              <a:ext cx="275590" cy="0"/>
            </a:xfrm>
            <a:custGeom>
              <a:avLst/>
              <a:gdLst/>
              <a:ahLst/>
              <a:cxnLst/>
              <a:rect l="l" t="t" r="r" b="b"/>
              <a:pathLst>
                <a:path w="275589" h="0">
                  <a:moveTo>
                    <a:pt x="0" y="0"/>
                  </a:moveTo>
                  <a:lnTo>
                    <a:pt x="27529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5" name="object 55"/>
          <p:cNvSpPr txBox="1"/>
          <p:nvPr/>
        </p:nvSpPr>
        <p:spPr>
          <a:xfrm>
            <a:off x="3570254" y="8566344"/>
            <a:ext cx="1784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960524" y="7843373"/>
            <a:ext cx="4319270" cy="7080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Now, </a:t>
            </a:r>
            <a:r>
              <a:rPr dirty="0" baseline="5050" sz="1650" spc="-7">
                <a:latin typeface="Calibri"/>
                <a:cs typeface="Calibri"/>
              </a:rPr>
              <a:t>all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need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spc="-7">
                <a:latin typeface="Calibri"/>
                <a:cs typeface="Calibri"/>
              </a:rPr>
              <a:t>do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plug</a:t>
            </a:r>
            <a:r>
              <a:rPr dirty="0" baseline="5050" sz="1650" spc="-7">
                <a:latin typeface="Calibri"/>
                <a:cs typeface="Calibri"/>
              </a:rPr>
              <a:t> in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fact that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know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45">
                <a:latin typeface="Symbol"/>
                <a:cs typeface="Symbol"/>
              </a:rPr>
              <a:t></a:t>
            </a:r>
            <a:r>
              <a:rPr dirty="0" baseline="4629" sz="1800" spc="-67">
                <a:latin typeface="Times New Roman"/>
                <a:cs typeface="Times New Roman"/>
              </a:rPr>
              <a:t>0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-1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10</a:t>
            </a:r>
            <a:r>
              <a:rPr dirty="0" baseline="4629" sz="1800" spc="17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get.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650">
              <a:latin typeface="Calibri"/>
              <a:cs typeface="Calibri"/>
            </a:endParaRPr>
          </a:p>
          <a:p>
            <a:pPr marL="2287270">
              <a:lnSpc>
                <a:spcPct val="100000"/>
              </a:lnSpc>
            </a:pPr>
            <a:r>
              <a:rPr dirty="0" baseline="-34722" sz="1800" i="1">
                <a:latin typeface="Times New Roman"/>
                <a:cs typeface="Times New Roman"/>
              </a:rPr>
              <a:t>c</a:t>
            </a:r>
            <a:r>
              <a:rPr dirty="0" baseline="-34722" sz="1800" spc="-3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172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Times New Roman"/>
                <a:cs typeface="Times New Roman"/>
              </a:rPr>
              <a:t>10</a:t>
            </a:r>
            <a:r>
              <a:rPr dirty="0" baseline="2314" sz="1800" spc="660">
                <a:latin typeface="Times New Roman"/>
                <a:cs typeface="Times New Roman"/>
              </a:rPr>
              <a:t> </a:t>
            </a:r>
            <a:r>
              <a:rPr dirty="0" baseline="-34722" sz="1800" spc="15">
                <a:latin typeface="Times New Roman"/>
                <a:cs typeface="Times New Roman"/>
              </a:rPr>
              <a:t>tan</a:t>
            </a:r>
            <a:r>
              <a:rPr dirty="0" baseline="-15873" sz="1050" spc="15">
                <a:latin typeface="Symbol"/>
                <a:cs typeface="Symbol"/>
              </a:rPr>
              <a:t></a:t>
            </a:r>
            <a:r>
              <a:rPr dirty="0" baseline="-15873" sz="1050" spc="15">
                <a:latin typeface="Times New Roman"/>
                <a:cs typeface="Times New Roman"/>
              </a:rPr>
              <a:t>1 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</a:t>
            </a:r>
            <a:r>
              <a:rPr dirty="0" baseline="2314" sz="1800" spc="-7">
                <a:latin typeface="Times New Roman"/>
                <a:cs typeface="Times New Roman"/>
              </a:rPr>
              <a:t>10</a:t>
            </a:r>
            <a:r>
              <a:rPr dirty="0" baseline="2314" sz="18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079726" y="8482219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244628" y="8566344"/>
            <a:ext cx="3244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079726" y="8580670"/>
            <a:ext cx="46418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179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914400" y="914399"/>
            <a:ext cx="5943600" cy="8080375"/>
          </a:xfrm>
          <a:custGeom>
            <a:avLst/>
            <a:gdLst/>
            <a:ahLst/>
            <a:cxnLst/>
            <a:rect l="l" t="t" r="r" b="b"/>
            <a:pathLst>
              <a:path w="5943600" h="808037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074152"/>
                </a:lnTo>
                <a:lnTo>
                  <a:pt x="6096" y="807415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074152"/>
                </a:lnTo>
                <a:lnTo>
                  <a:pt x="0" y="8080248"/>
                </a:lnTo>
                <a:lnTo>
                  <a:pt x="6096" y="8080248"/>
                </a:lnTo>
                <a:lnTo>
                  <a:pt x="5937504" y="8080248"/>
                </a:lnTo>
                <a:lnTo>
                  <a:pt x="5943600" y="8080248"/>
                </a:lnTo>
                <a:lnTo>
                  <a:pt x="5943600" y="807415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3327" y="900175"/>
            <a:ext cx="446214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Messy,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there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upward </a:t>
            </a:r>
            <a:r>
              <a:rPr dirty="0" sz="1100">
                <a:latin typeface="Calibri"/>
                <a:cs typeface="Calibri"/>
              </a:rPr>
              <a:t>motion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347060" y="1517812"/>
            <a:ext cx="274955" cy="187325"/>
            <a:chOff x="2347060" y="1517812"/>
            <a:chExt cx="274955" cy="1873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58955" y="1540633"/>
              <a:ext cx="250570" cy="16430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347060" y="1521583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5" h="0">
                  <a:moveTo>
                    <a:pt x="0" y="0"/>
                  </a:moveTo>
                  <a:lnTo>
                    <a:pt x="27435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/>
          <p:cNvGrpSpPr/>
          <p:nvPr/>
        </p:nvGrpSpPr>
        <p:grpSpPr>
          <a:xfrm>
            <a:off x="3044457" y="1517808"/>
            <a:ext cx="274955" cy="187325"/>
            <a:chOff x="3044457" y="1517808"/>
            <a:chExt cx="274955" cy="18732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56352" y="1540629"/>
              <a:ext cx="250571" cy="16430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044457" y="1521578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4" h="0">
                  <a:moveTo>
                    <a:pt x="0" y="0"/>
                  </a:moveTo>
                  <a:lnTo>
                    <a:pt x="27435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3738286" y="1517803"/>
            <a:ext cx="274955" cy="187325"/>
            <a:chOff x="3738286" y="1517803"/>
            <a:chExt cx="274955" cy="187325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50181" y="1540624"/>
              <a:ext cx="250571" cy="16430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3738286" y="1521573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4" h="0">
                  <a:moveTo>
                    <a:pt x="0" y="0"/>
                  </a:moveTo>
                  <a:lnTo>
                    <a:pt x="27435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4435683" y="1517798"/>
            <a:ext cx="274955" cy="187325"/>
            <a:chOff x="4435683" y="1517798"/>
            <a:chExt cx="274955" cy="187325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7577" y="1540619"/>
              <a:ext cx="250571" cy="16430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435683" y="1521569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4" h="0">
                  <a:moveTo>
                    <a:pt x="0" y="0"/>
                  </a:moveTo>
                  <a:lnTo>
                    <a:pt x="27435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5" name="object 15"/>
          <p:cNvGrpSpPr/>
          <p:nvPr/>
        </p:nvGrpSpPr>
        <p:grpSpPr>
          <a:xfrm>
            <a:off x="3044457" y="1997219"/>
            <a:ext cx="274955" cy="187325"/>
            <a:chOff x="3044457" y="1997219"/>
            <a:chExt cx="274955" cy="187325"/>
          </a:xfrm>
        </p:grpSpPr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56352" y="2020040"/>
              <a:ext cx="250571" cy="164308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3044457" y="2000989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4" h="0">
                  <a:moveTo>
                    <a:pt x="0" y="0"/>
                  </a:moveTo>
                  <a:lnTo>
                    <a:pt x="27435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8" name="object 18"/>
          <p:cNvGrpSpPr/>
          <p:nvPr/>
        </p:nvGrpSpPr>
        <p:grpSpPr>
          <a:xfrm>
            <a:off x="3555115" y="1793022"/>
            <a:ext cx="274955" cy="212090"/>
            <a:chOff x="3555115" y="1793022"/>
            <a:chExt cx="274955" cy="212090"/>
          </a:xfrm>
        </p:grpSpPr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67010" y="1793022"/>
              <a:ext cx="250571" cy="16430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3555115" y="2000984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4" h="0">
                  <a:moveTo>
                    <a:pt x="0" y="0"/>
                  </a:moveTo>
                  <a:lnTo>
                    <a:pt x="27435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1" name="object 21"/>
          <p:cNvGrpSpPr/>
          <p:nvPr/>
        </p:nvGrpSpPr>
        <p:grpSpPr>
          <a:xfrm>
            <a:off x="4435683" y="1997209"/>
            <a:ext cx="274955" cy="187325"/>
            <a:chOff x="4435683" y="1997209"/>
            <a:chExt cx="274955" cy="187325"/>
          </a:xfrm>
        </p:grpSpPr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47577" y="2020031"/>
              <a:ext cx="250571" cy="16430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4435683" y="2000980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4" h="0">
                  <a:moveTo>
                    <a:pt x="0" y="0"/>
                  </a:moveTo>
                  <a:lnTo>
                    <a:pt x="27435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24" name="object 2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55115" y="2380389"/>
            <a:ext cx="250571" cy="164308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134761" y="2284341"/>
            <a:ext cx="250571" cy="164308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5328" y="2511348"/>
            <a:ext cx="250571" cy="164308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2442201" y="1525506"/>
            <a:ext cx="177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98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389470" y="1298495"/>
            <a:ext cx="838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57555" algn="l"/>
              </a:tabLst>
            </a:pPr>
            <a:r>
              <a:rPr dirty="0" sz="1200" spc="-5">
                <a:latin typeface="Times New Roman"/>
                <a:cs typeface="Times New Roman"/>
              </a:rPr>
              <a:t>10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611866" y="1394538"/>
            <a:ext cx="4476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10">
                <a:latin typeface="Times New Roman"/>
                <a:cs typeface="Times New Roman"/>
              </a:rPr>
              <a:t>tan</a:t>
            </a:r>
            <a:r>
              <a:rPr dirty="0" baseline="43650" sz="1050" spc="15">
                <a:latin typeface="Symbol"/>
                <a:cs typeface="Symbol"/>
              </a:rPr>
              <a:t></a:t>
            </a:r>
            <a:r>
              <a:rPr dirty="0" baseline="43650" sz="1050" spc="15">
                <a:latin typeface="Times New Roman"/>
                <a:cs typeface="Times New Roman"/>
              </a:rPr>
              <a:t>1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</a:t>
            </a:r>
            <a:endParaRPr baseline="34722" sz="18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003093" y="1301656"/>
            <a:ext cx="8261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34722" sz="1800" spc="15">
                <a:latin typeface="Times New Roman"/>
                <a:cs typeface="Times New Roman"/>
              </a:rPr>
              <a:t>tan</a:t>
            </a:r>
            <a:r>
              <a:rPr dirty="0" baseline="-15873" sz="1050" spc="15">
                <a:latin typeface="Symbol"/>
                <a:cs typeface="Symbol"/>
              </a:rPr>
              <a:t></a:t>
            </a:r>
            <a:r>
              <a:rPr dirty="0" baseline="-15873" sz="1050" spc="15">
                <a:latin typeface="Times New Roman"/>
                <a:cs typeface="Times New Roman"/>
              </a:rPr>
              <a:t>1</a:t>
            </a:r>
            <a:r>
              <a:rPr dirty="0" baseline="-15873" sz="10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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10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302925" y="1394525"/>
            <a:ext cx="6813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34722" sz="1800" spc="-7">
                <a:latin typeface="Symbol"/>
                <a:cs typeface="Symbol"/>
              </a:rPr>
              <a:t></a:t>
            </a:r>
            <a:r>
              <a:rPr dirty="0" baseline="34722" sz="180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Times New Roman"/>
                <a:cs typeface="Times New Roman"/>
              </a:rPr>
              <a:t>10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50084" y="1441356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114195" y="1525506"/>
            <a:ext cx="3238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98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341311" y="1441356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808028" y="1525506"/>
            <a:ext cx="10337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735330" algn="l"/>
              </a:tabLst>
            </a:pPr>
            <a:r>
              <a:rPr dirty="0" sz="1200" spc="-5">
                <a:latin typeface="Times New Roman"/>
                <a:cs typeface="Times New Roman"/>
              </a:rPr>
              <a:t>98	98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50084" y="1539781"/>
            <a:ext cx="185356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0525" algn="l"/>
                <a:tab pos="1403350" algn="l"/>
                <a:tab pos="1781810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611866" y="1873961"/>
            <a:ext cx="4476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10">
                <a:latin typeface="Times New Roman"/>
                <a:cs typeface="Times New Roman"/>
              </a:rPr>
              <a:t>tan</a:t>
            </a:r>
            <a:r>
              <a:rPr dirty="0" baseline="43650" sz="1050" spc="15">
                <a:latin typeface="Symbol"/>
                <a:cs typeface="Symbol"/>
              </a:rPr>
              <a:t></a:t>
            </a:r>
            <a:r>
              <a:rPr dirty="0" baseline="43650" sz="1050" spc="15">
                <a:latin typeface="Times New Roman"/>
                <a:cs typeface="Times New Roman"/>
              </a:rPr>
              <a:t>1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</a:t>
            </a:r>
            <a:endParaRPr baseline="34722" sz="18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109045" y="1781078"/>
            <a:ext cx="172021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55372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69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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-7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98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baseline="-34722" sz="1800" spc="-7" i="1">
                <a:latin typeface="Times New Roman"/>
                <a:cs typeface="Times New Roman"/>
              </a:rPr>
              <a:t>t</a:t>
            </a:r>
            <a:r>
              <a:rPr dirty="0" baseline="-34722" sz="1800" spc="-6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04">
                <a:latin typeface="Times New Roman"/>
                <a:cs typeface="Times New Roman"/>
              </a:rPr>
              <a:t> </a:t>
            </a:r>
            <a:r>
              <a:rPr dirty="0" baseline="-34722" sz="1800" spc="15">
                <a:latin typeface="Times New Roman"/>
                <a:cs typeface="Times New Roman"/>
              </a:rPr>
              <a:t>tan</a:t>
            </a:r>
            <a:r>
              <a:rPr dirty="0" baseline="-15873" sz="1050" spc="15">
                <a:latin typeface="Symbol"/>
                <a:cs typeface="Symbol"/>
              </a:rPr>
              <a:t></a:t>
            </a:r>
            <a:r>
              <a:rPr dirty="0" baseline="-15873" sz="1050" spc="15">
                <a:latin typeface="Times New Roman"/>
                <a:cs typeface="Times New Roman"/>
              </a:rPr>
              <a:t>1 </a:t>
            </a:r>
            <a:r>
              <a:rPr dirty="0" sz="1200" spc="-5">
                <a:latin typeface="Symbol"/>
                <a:cs typeface="Symbol"/>
              </a:rPr>
              <a:t>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10 </a:t>
            </a:r>
            <a:r>
              <a:rPr dirty="0" sz="1200" spc="-5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950084" y="1920777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101498" y="2004927"/>
            <a:ext cx="6991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508634" algn="l"/>
              </a:tabLst>
            </a:pPr>
            <a:r>
              <a:rPr dirty="0" sz="1200" spc="-5">
                <a:latin typeface="Times New Roman"/>
                <a:cs typeface="Times New Roman"/>
              </a:rPr>
              <a:t>98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r>
              <a:rPr dirty="0" baseline="30092" sz="1800" spc="-7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Times New Roman"/>
                <a:cs typeface="Times New Roman"/>
              </a:rPr>
              <a:t>10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341311" y="1920777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505425" y="2004927"/>
            <a:ext cx="3238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98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341311" y="2019200"/>
            <a:ext cx="4622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052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950084" y="1922159"/>
            <a:ext cx="580390" cy="672465"/>
          </a:xfrm>
          <a:prstGeom prst="rect">
            <a:avLst/>
          </a:prstGeom>
        </p:spPr>
        <p:txBody>
          <a:bodyPr wrap="square" lIns="0" tIns="1098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  <a:tabLst>
                <a:tab pos="39052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  <a:p>
            <a:pPr marL="195580">
              <a:lnSpc>
                <a:spcPct val="100000"/>
              </a:lnSpc>
              <a:spcBef>
                <a:spcPts val="1019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612960" y="2272404"/>
            <a:ext cx="1858645" cy="3016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27990">
              <a:lnSpc>
                <a:spcPts val="1085"/>
              </a:lnSpc>
              <a:spcBef>
                <a:spcPts val="100"/>
              </a:spcBef>
              <a:tabLst>
                <a:tab pos="1308735" algn="l"/>
              </a:tabLst>
            </a:pPr>
            <a:r>
              <a:rPr dirty="0" baseline="9259" sz="1800" spc="-7">
                <a:latin typeface="Symbol"/>
                <a:cs typeface="Symbol"/>
              </a:rPr>
              <a:t></a:t>
            </a:r>
            <a:r>
              <a:rPr dirty="0" u="sng" sz="1200" spc="7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98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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u="sng" sz="1200" spc="-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12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Symbol"/>
                <a:cs typeface="Symbol"/>
              </a:rPr>
              <a:t></a:t>
            </a:r>
            <a:r>
              <a:rPr dirty="0" baseline="9259" sz="1800" spc="89">
                <a:latin typeface="Symbol"/>
                <a:cs typeface="Symbol"/>
              </a:rPr>
              <a:t></a:t>
            </a:r>
            <a:endParaRPr baseline="9259" sz="1800">
              <a:latin typeface="Symbol"/>
              <a:cs typeface="Symbol"/>
            </a:endParaRPr>
          </a:p>
          <a:p>
            <a:pPr marL="38100">
              <a:lnSpc>
                <a:spcPts val="1085"/>
              </a:lnSpc>
              <a:tabLst>
                <a:tab pos="805180" algn="l"/>
              </a:tabLst>
            </a:pPr>
            <a:r>
              <a:rPr dirty="0" sz="1200" spc="-5">
                <a:latin typeface="Times New Roman"/>
                <a:cs typeface="Times New Roman"/>
              </a:rPr>
              <a:t>98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75">
                <a:latin typeface="Times New Roman"/>
                <a:cs typeface="Times New Roman"/>
              </a:rPr>
              <a:t>n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1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909059" y="2412103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003092" y="2484351"/>
            <a:ext cx="3657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16203" sz="1800" spc="-7">
                <a:latin typeface="Symbol"/>
                <a:cs typeface="Symbol"/>
              </a:rPr>
              <a:t></a:t>
            </a:r>
            <a:r>
              <a:rPr dirty="0" baseline="16203" sz="1800" spc="3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073172" y="2496257"/>
            <a:ext cx="3981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98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30092" sz="1800" spc="89">
                <a:latin typeface="Symbol"/>
                <a:cs typeface="Symbol"/>
              </a:rPr>
              <a:t></a:t>
            </a:r>
            <a:r>
              <a:rPr dirty="0" baseline="20833" sz="1800" spc="89">
                <a:latin typeface="Symbol"/>
                <a:cs typeface="Symbol"/>
              </a:rPr>
              <a:t></a:t>
            </a:r>
            <a:endParaRPr baseline="20833" sz="180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028493" y="2535134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883660" y="2510528"/>
            <a:ext cx="6007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41592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60">
                <a:latin typeface="Symbol"/>
                <a:cs typeface="Symbol"/>
              </a:rPr>
              <a:t></a:t>
            </a:r>
            <a:r>
              <a:rPr dirty="0" baseline="-9259" sz="1800" spc="89">
                <a:latin typeface="Symbol"/>
                <a:cs typeface="Symbol"/>
              </a:rPr>
              <a:t></a:t>
            </a:r>
            <a:endParaRPr baseline="-9259" sz="1800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73267" y="2897243"/>
            <a:ext cx="5752465" cy="7632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object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reach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apex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its trajectory.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object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apex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 </a:t>
            </a:r>
            <a:r>
              <a:rPr dirty="0" sz="1100">
                <a:latin typeface="Calibri"/>
                <a:cs typeface="Calibri"/>
              </a:rPr>
              <a:t> before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velocity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zero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2386026" y="4094310"/>
            <a:ext cx="274955" cy="188595"/>
            <a:chOff x="2386026" y="4094310"/>
            <a:chExt cx="274955" cy="188595"/>
          </a:xfrm>
        </p:grpSpPr>
        <p:pic>
          <p:nvPicPr>
            <p:cNvPr id="53" name="object 5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97943" y="4117280"/>
              <a:ext cx="251055" cy="165385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2386026" y="4098105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5" h="0">
                  <a:moveTo>
                    <a:pt x="0" y="0"/>
                  </a:moveTo>
                  <a:lnTo>
                    <a:pt x="274889" y="0"/>
                  </a:lnTo>
                </a:path>
              </a:pathLst>
            </a:custGeom>
            <a:ln w="75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5" name="object 55"/>
          <p:cNvGrpSpPr/>
          <p:nvPr/>
        </p:nvGrpSpPr>
        <p:grpSpPr>
          <a:xfrm>
            <a:off x="3152300" y="4094312"/>
            <a:ext cx="274955" cy="188595"/>
            <a:chOff x="3152300" y="4094312"/>
            <a:chExt cx="274955" cy="188595"/>
          </a:xfrm>
        </p:grpSpPr>
        <p:pic>
          <p:nvPicPr>
            <p:cNvPr id="56" name="object 5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64218" y="4117282"/>
              <a:ext cx="251055" cy="165385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3152300" y="4098107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4" h="0">
                  <a:moveTo>
                    <a:pt x="0" y="0"/>
                  </a:moveTo>
                  <a:lnTo>
                    <a:pt x="274889" y="0"/>
                  </a:lnTo>
                </a:path>
              </a:pathLst>
            </a:custGeom>
            <a:ln w="75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8" name="object 58"/>
          <p:cNvSpPr txBox="1"/>
          <p:nvPr/>
        </p:nvSpPr>
        <p:spPr>
          <a:xfrm>
            <a:off x="2744347" y="3970353"/>
            <a:ext cx="211454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Times New Roman"/>
                <a:cs typeface="Times New Roman"/>
              </a:rPr>
              <a:t>t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940980" y="3966359"/>
            <a:ext cx="11811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428542" y="3873676"/>
            <a:ext cx="146748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395730" algn="l"/>
              </a:tabLst>
            </a:pPr>
            <a:r>
              <a:rPr dirty="0" sz="1200">
                <a:latin typeface="Times New Roman"/>
                <a:cs typeface="Times New Roman"/>
              </a:rPr>
              <a:t>10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</a:t>
            </a:r>
            <a:r>
              <a:rPr dirty="0" baseline="2314" sz="1800">
                <a:latin typeface="Times New Roman"/>
                <a:cs typeface="Times New Roman"/>
              </a:rPr>
              <a:t>	</a:t>
            </a:r>
            <a:r>
              <a:rPr dirty="0" baseline="2314" sz="1800">
                <a:latin typeface="Symbol"/>
                <a:cs typeface="Symbol"/>
              </a:rPr>
              <a:t>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057768" y="3876875"/>
            <a:ext cx="46291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270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Times New Roman"/>
                <a:cs typeface="Times New Roman"/>
              </a:rPr>
              <a:t>10</a:t>
            </a:r>
            <a:r>
              <a:rPr dirty="0" baseline="2314" sz="1800" spc="5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165967" y="3970354"/>
            <a:ext cx="19494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520137" y="3962149"/>
            <a:ext cx="309245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50" spc="135">
                <a:latin typeface="Symbol"/>
                <a:cs typeface="Symbol"/>
              </a:rPr>
              <a:t></a:t>
            </a:r>
            <a:r>
              <a:rPr dirty="0" sz="1200" i="1">
                <a:latin typeface="Times New Roman"/>
                <a:cs typeface="Times New Roman"/>
              </a:rPr>
              <a:t>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455975" y="4102184"/>
            <a:ext cx="33020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baseline="32407" sz="1800">
                <a:latin typeface="Symbol"/>
                <a:cs typeface="Symbol"/>
              </a:rPr>
              <a:t></a:t>
            </a:r>
            <a:endParaRPr baseline="32407" sz="1800">
              <a:latin typeface="Symbol"/>
              <a:cs typeface="Symbo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811672" y="4011928"/>
            <a:ext cx="8445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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057637" y="4017451"/>
            <a:ext cx="8445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222243" y="4102184"/>
            <a:ext cx="32385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676745" y="4128514"/>
            <a:ext cx="121920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93065" algn="l"/>
                <a:tab pos="772160" algn="l"/>
                <a:tab pos="1147445" algn="l"/>
              </a:tabLst>
            </a:pPr>
            <a:r>
              <a:rPr dirty="0" sz="1200">
                <a:latin typeface="Symbol"/>
                <a:cs typeface="Symbol"/>
              </a:rPr>
              <a:t>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Symbol"/>
                <a:cs typeface="Symbol"/>
              </a:rPr>
              <a:t>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Symbol"/>
                <a:cs typeface="Symbol"/>
              </a:rPr>
              <a:t>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470689" y="3970354"/>
            <a:ext cx="114808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n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>
                <a:latin typeface="Arial MT"/>
                <a:cs typeface="Arial MT"/>
              </a:rPr>
              <a:t>…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973273" y="4509130"/>
            <a:ext cx="5788025" cy="188976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12700" marR="5080">
              <a:lnSpc>
                <a:spcPct val="10860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want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positive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zero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doesn’t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 sense to </a:t>
            </a:r>
            <a:r>
              <a:rPr dirty="0" sz="1100">
                <a:latin typeface="Calibri"/>
                <a:cs typeface="Calibri"/>
              </a:rPr>
              <a:t>take </a:t>
            </a:r>
            <a:r>
              <a:rPr dirty="0" sz="1100" spc="-5">
                <a:latin typeface="Calibri"/>
                <a:cs typeface="Calibri"/>
              </a:rPr>
              <a:t>negative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’s given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are starting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process 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0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once it hit’s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apex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velocity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longer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object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move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upwards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80645">
              <a:lnSpc>
                <a:spcPct val="107200"/>
              </a:lnSpc>
            </a:pPr>
            <a:r>
              <a:rPr dirty="0" sz="1100" spc="-5">
                <a:latin typeface="Calibri"/>
                <a:cs typeface="Calibri"/>
              </a:rPr>
              <a:t>Plugging in </a:t>
            </a:r>
            <a:r>
              <a:rPr dirty="0" sz="1100">
                <a:latin typeface="Calibri"/>
                <a:cs typeface="Calibri"/>
              </a:rPr>
              <a:t>a few </a:t>
            </a:r>
            <a:r>
              <a:rPr dirty="0" sz="1100" spc="-5">
                <a:latin typeface="Calibri"/>
                <a:cs typeface="Calibri"/>
              </a:rPr>
              <a:t>values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n </a:t>
            </a:r>
            <a:r>
              <a:rPr dirty="0" sz="1100" spc="-5">
                <a:latin typeface="Calibri"/>
                <a:cs typeface="Calibri"/>
              </a:rPr>
              <a:t>will quickly show us 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positive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 spc="-5">
                <a:latin typeface="Calibri"/>
                <a:cs typeface="Calibri"/>
              </a:rPr>
              <a:t>will occur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200" spc="-10" i="1">
                <a:latin typeface="Times New Roman"/>
                <a:cs typeface="Times New Roman"/>
              </a:rPr>
              <a:t>n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0 </a:t>
            </a:r>
            <a:r>
              <a:rPr dirty="0" sz="1100" spc="-5">
                <a:latin typeface="Calibri"/>
                <a:cs typeface="Calibri"/>
              </a:rPr>
              <a:t>and will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200" spc="-5" i="1">
                <a:latin typeface="Times New Roman"/>
                <a:cs typeface="Times New Roman"/>
              </a:rPr>
              <a:t>t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0.79847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reduced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answer down to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decimal to make the rest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problem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>
                <a:latin typeface="Calibri"/>
                <a:cs typeface="Calibri"/>
              </a:rPr>
              <a:t> easier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deal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IVP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object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3292524" y="6704290"/>
            <a:ext cx="113664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2689672" y="6595391"/>
            <a:ext cx="89217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9.8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u="sng" baseline="31746" sz="1050" spc="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baseline="31746" sz="1050" spc="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1746" sz="1050" spc="1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4098567" y="6558826"/>
            <a:ext cx="95440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0.7984</a:t>
            </a:r>
            <a:r>
              <a:rPr dirty="0" baseline="4629" sz="1800" spc="120">
                <a:latin typeface="Times New Roman"/>
                <a:cs typeface="Times New Roman"/>
              </a:rPr>
              <a:t>7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973267" y="7012019"/>
            <a:ext cx="562546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separable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complicated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 </a:t>
            </a:r>
            <a:r>
              <a:rPr dirty="0" sz="1100" spc="-5">
                <a:latin typeface="Calibri"/>
                <a:cs typeface="Calibri"/>
              </a:rPr>
              <a:t>separate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rewrite) and 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 integrals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it.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2872357" y="7818519"/>
            <a:ext cx="591185" cy="0"/>
          </a:xfrm>
          <a:custGeom>
            <a:avLst/>
            <a:gdLst/>
            <a:ahLst/>
            <a:cxnLst/>
            <a:rect l="l" t="t" r="r" b="b"/>
            <a:pathLst>
              <a:path w="591185" h="0">
                <a:moveTo>
                  <a:pt x="0" y="0"/>
                </a:moveTo>
                <a:lnTo>
                  <a:pt x="590630" y="0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4063548" y="7818519"/>
            <a:ext cx="427355" cy="0"/>
          </a:xfrm>
          <a:custGeom>
            <a:avLst/>
            <a:gdLst/>
            <a:ahLst/>
            <a:cxnLst/>
            <a:rect l="l" t="t" r="r" b="b"/>
            <a:pathLst>
              <a:path w="427354" h="0">
                <a:moveTo>
                  <a:pt x="0" y="0"/>
                </a:moveTo>
                <a:lnTo>
                  <a:pt x="426986" y="0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 txBox="1"/>
          <p:nvPr/>
        </p:nvSpPr>
        <p:spPr>
          <a:xfrm>
            <a:off x="3384355" y="7806616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3188536" y="7825002"/>
            <a:ext cx="122555" cy="2235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ts val="780"/>
              </a:lnSpc>
              <a:spcBef>
                <a:spcPts val="95"/>
              </a:spcBef>
            </a:pP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700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  <a:p>
            <a:pPr marL="13335">
              <a:lnSpc>
                <a:spcPts val="780"/>
              </a:lnSpc>
            </a:pPr>
            <a:r>
              <a:rPr dirty="0" sz="700" spc="-5">
                <a:latin typeface="Times New Roman"/>
                <a:cs typeface="Times New Roman"/>
              </a:rPr>
              <a:t>10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4504052" y="7690701"/>
            <a:ext cx="534035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dv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2864423" y="7810613"/>
            <a:ext cx="53848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57200" algn="l"/>
              </a:tabLst>
            </a:pPr>
            <a:r>
              <a:rPr dirty="0" sz="1200">
                <a:latin typeface="Times New Roman"/>
                <a:cs typeface="Times New Roman"/>
              </a:rPr>
              <a:t>9.8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2721432" y="7605162"/>
            <a:ext cx="160655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07670" algn="l"/>
                <a:tab pos="1517015" algn="l"/>
              </a:tabLst>
            </a:pPr>
            <a:r>
              <a:rPr dirty="0" sz="1200">
                <a:latin typeface="Symbol"/>
                <a:cs typeface="Symbol"/>
              </a:rPr>
              <a:t>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3451104" y="7690301"/>
            <a:ext cx="61785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i="1">
                <a:latin typeface="Times New Roman"/>
                <a:cs typeface="Times New Roman"/>
              </a:rPr>
              <a:t>dv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10</a:t>
            </a:r>
            <a:r>
              <a:rPr dirty="0" baseline="23148" sz="1800" spc="-1245">
                <a:latin typeface="Symbol"/>
                <a:cs typeface="Symbol"/>
              </a:rPr>
              <a:t></a:t>
            </a:r>
            <a:r>
              <a:rPr dirty="0" baseline="-4629" sz="1800">
                <a:latin typeface="Symbol"/>
                <a:cs typeface="Symbol"/>
              </a:rPr>
              <a:t></a:t>
            </a:r>
            <a:endParaRPr baseline="-4629" sz="1800">
              <a:latin typeface="Symbol"/>
              <a:cs typeface="Symbo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2721432" y="7725874"/>
            <a:ext cx="13081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3887284" y="7810213"/>
            <a:ext cx="61976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2721432" y="7828210"/>
            <a:ext cx="13081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4806713" y="7669117"/>
            <a:ext cx="88265" cy="30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pic>
        <p:nvPicPr>
          <p:cNvPr id="87" name="object 8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33773" y="8654382"/>
            <a:ext cx="250825" cy="164305"/>
          </a:xfrm>
          <a:prstGeom prst="rect">
            <a:avLst/>
          </a:prstGeom>
        </p:spPr>
      </p:pic>
      <p:pic>
        <p:nvPicPr>
          <p:cNvPr id="88" name="object 8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23676" y="8655016"/>
            <a:ext cx="250824" cy="164306"/>
          </a:xfrm>
          <a:prstGeom prst="rect">
            <a:avLst/>
          </a:prstGeom>
        </p:spPr>
      </p:pic>
      <p:pic>
        <p:nvPicPr>
          <p:cNvPr id="89" name="object 8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521366" y="8655017"/>
            <a:ext cx="250826" cy="164305"/>
          </a:xfrm>
          <a:prstGeom prst="rect">
            <a:avLst/>
          </a:prstGeom>
        </p:spPr>
      </p:pic>
      <p:sp>
        <p:nvSpPr>
          <p:cNvPr id="90" name="object 90"/>
          <p:cNvSpPr txBox="1"/>
          <p:nvPr/>
        </p:nvSpPr>
        <p:spPr>
          <a:xfrm>
            <a:off x="947921" y="8211407"/>
            <a:ext cx="5855335" cy="894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minus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denominator.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inverse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integral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either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trig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 </a:t>
            </a:r>
            <a:r>
              <a:rPr dirty="0" sz="1100">
                <a:latin typeface="Calibri"/>
                <a:cs typeface="Calibri"/>
              </a:rPr>
              <a:t>(</a:t>
            </a:r>
            <a:endParaRPr sz="1100">
              <a:latin typeface="Calibri"/>
              <a:cs typeface="Calibri"/>
            </a:endParaRPr>
          </a:p>
          <a:p>
            <a:pPr marL="59055">
              <a:lnSpc>
                <a:spcPts val="2125"/>
              </a:lnSpc>
              <a:tabLst>
                <a:tab pos="381635" algn="l"/>
              </a:tabLst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98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sin</a:t>
            </a:r>
            <a:r>
              <a:rPr dirty="0" sz="1250" spc="15">
                <a:latin typeface="Symbol"/>
                <a:cs typeface="Symbol"/>
              </a:rPr>
              <a:t></a:t>
            </a:r>
            <a:r>
              <a:rPr dirty="0" sz="1250" spc="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) 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partial</a:t>
            </a:r>
            <a:r>
              <a:rPr dirty="0" u="sng" sz="1100" spc="-1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fractions</a:t>
            </a:r>
            <a:r>
              <a:rPr dirty="0" sz="1100" spc="1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 that</a:t>
            </a:r>
            <a:r>
              <a:rPr dirty="0" sz="1100" spc="145">
                <a:latin typeface="Calibri"/>
                <a:cs typeface="Calibri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v</a:t>
            </a:r>
            <a:r>
              <a:rPr dirty="0" baseline="43650" sz="1050" spc="37">
                <a:latin typeface="Times New Roman"/>
                <a:cs typeface="Times New Roman"/>
              </a:rPr>
              <a:t>2 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5167" sz="3225" spc="-487">
                <a:latin typeface="Symbol"/>
                <a:cs typeface="Symbol"/>
              </a:rPr>
              <a:t></a:t>
            </a:r>
            <a:r>
              <a:rPr dirty="0" baseline="-5167" sz="3225" spc="20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v</a:t>
            </a:r>
            <a:r>
              <a:rPr dirty="0" baseline="-5167" sz="3225" spc="-225">
                <a:latin typeface="Symbol"/>
                <a:cs typeface="Symbol"/>
              </a:rPr>
              <a:t></a:t>
            </a:r>
            <a:r>
              <a:rPr dirty="0" baseline="-5167" sz="3225" spc="517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v</a:t>
            </a:r>
            <a:r>
              <a:rPr dirty="0" baseline="-5167" sz="3225" spc="-30">
                <a:latin typeface="Symbol"/>
                <a:cs typeface="Symbol"/>
              </a:rPr>
              <a:t></a:t>
            </a:r>
            <a:r>
              <a:rPr dirty="0" sz="1100" spc="-20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You’re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515"/>
              </a:spcBef>
            </a:pP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fraction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 allows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avoid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914400" y="914399"/>
            <a:ext cx="5943600" cy="8208645"/>
          </a:xfrm>
          <a:custGeom>
            <a:avLst/>
            <a:gdLst/>
            <a:ahLst/>
            <a:cxnLst/>
            <a:rect l="l" t="t" r="r" b="b"/>
            <a:pathLst>
              <a:path w="5943600" h="820864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202168"/>
                </a:lnTo>
                <a:lnTo>
                  <a:pt x="6096" y="820216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202168"/>
                </a:lnTo>
                <a:lnTo>
                  <a:pt x="0" y="8208264"/>
                </a:lnTo>
                <a:lnTo>
                  <a:pt x="6096" y="8208264"/>
                </a:lnTo>
                <a:lnTo>
                  <a:pt x="5937504" y="8208264"/>
                </a:lnTo>
                <a:lnTo>
                  <a:pt x="5943600" y="8208264"/>
                </a:lnTo>
                <a:lnTo>
                  <a:pt x="5943600" y="820216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6027" y="884021"/>
            <a:ext cx="5791200" cy="9461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substitution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Calibri"/>
              <a:cs typeface="Calibri"/>
            </a:endParaRPr>
          </a:p>
          <a:p>
            <a:pPr marR="198755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fractioning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you.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Once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fractioning 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been </a:t>
            </a:r>
            <a:r>
              <a:rPr dirty="0" sz="1100" spc="-5">
                <a:latin typeface="Calibri"/>
                <a:cs typeface="Calibri"/>
              </a:rPr>
              <a:t>done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867946" y="2249654"/>
            <a:ext cx="353695" cy="187325"/>
            <a:chOff x="2867946" y="2249654"/>
            <a:chExt cx="353695" cy="1873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58433" y="2272474"/>
              <a:ext cx="250825" cy="16430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867946" y="2253424"/>
              <a:ext cx="353695" cy="0"/>
            </a:xfrm>
            <a:custGeom>
              <a:avLst/>
              <a:gdLst/>
              <a:ahLst/>
              <a:cxnLst/>
              <a:rect l="l" t="t" r="r" b="b"/>
              <a:pathLst>
                <a:path w="353694" h="0">
                  <a:moveTo>
                    <a:pt x="0" y="0"/>
                  </a:moveTo>
                  <a:lnTo>
                    <a:pt x="35321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/>
          <p:cNvGrpSpPr/>
          <p:nvPr/>
        </p:nvGrpSpPr>
        <p:grpSpPr>
          <a:xfrm>
            <a:off x="3457703" y="2249654"/>
            <a:ext cx="479425" cy="187325"/>
            <a:chOff x="3457703" y="2249654"/>
            <a:chExt cx="479425" cy="187325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69610" y="2272474"/>
              <a:ext cx="250824" cy="164305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457703" y="2253424"/>
              <a:ext cx="479425" cy="0"/>
            </a:xfrm>
            <a:custGeom>
              <a:avLst/>
              <a:gdLst/>
              <a:ahLst/>
              <a:cxnLst/>
              <a:rect l="l" t="t" r="r" b="b"/>
              <a:pathLst>
                <a:path w="479425" h="0">
                  <a:moveTo>
                    <a:pt x="0" y="0"/>
                  </a:moveTo>
                  <a:lnTo>
                    <a:pt x="47942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4082385" y="2249654"/>
            <a:ext cx="477520" cy="187325"/>
            <a:chOff x="4082385" y="2249654"/>
            <a:chExt cx="477520" cy="187325"/>
          </a:xfrm>
        </p:grpSpPr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94292" y="2272474"/>
              <a:ext cx="250824" cy="164306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082385" y="2253424"/>
              <a:ext cx="477520" cy="0"/>
            </a:xfrm>
            <a:custGeom>
              <a:avLst/>
              <a:gdLst/>
              <a:ahLst/>
              <a:cxnLst/>
              <a:rect l="l" t="t" r="r" b="b"/>
              <a:pathLst>
                <a:path w="477520" h="0">
                  <a:moveTo>
                    <a:pt x="0" y="0"/>
                  </a:moveTo>
                  <a:lnTo>
                    <a:pt x="47704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2854455" y="2695741"/>
            <a:ext cx="274955" cy="187325"/>
            <a:chOff x="2854455" y="2695741"/>
            <a:chExt cx="274955" cy="187325"/>
          </a:xfrm>
        </p:grpSpPr>
        <p:pic>
          <p:nvPicPr>
            <p:cNvPr id="13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66361" y="2718561"/>
              <a:ext cx="250825" cy="16430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854455" y="2699511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5" h="0">
                  <a:moveTo>
                    <a:pt x="0" y="0"/>
                  </a:moveTo>
                  <a:lnTo>
                    <a:pt x="27463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365433" y="2575686"/>
            <a:ext cx="275629" cy="247650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3864504" y="2575686"/>
            <a:ext cx="0" cy="247650"/>
          </a:xfrm>
          <a:custGeom>
            <a:avLst/>
            <a:gdLst/>
            <a:ahLst/>
            <a:cxnLst/>
            <a:rect l="l" t="t" r="r" b="b"/>
            <a:pathLst>
              <a:path w="0" h="247650">
                <a:moveTo>
                  <a:pt x="0" y="0"/>
                </a:moveTo>
                <a:lnTo>
                  <a:pt x="0" y="24765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153628" y="2575686"/>
            <a:ext cx="275629" cy="247650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4650317" y="2575686"/>
            <a:ext cx="0" cy="247650"/>
          </a:xfrm>
          <a:custGeom>
            <a:avLst/>
            <a:gdLst/>
            <a:ahLst/>
            <a:cxnLst/>
            <a:rect l="l" t="t" r="r" b="b"/>
            <a:pathLst>
              <a:path w="0" h="247650">
                <a:moveTo>
                  <a:pt x="0" y="0"/>
                </a:moveTo>
                <a:lnTo>
                  <a:pt x="0" y="24765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9" name="object 19"/>
          <p:cNvGrpSpPr/>
          <p:nvPr/>
        </p:nvGrpSpPr>
        <p:grpSpPr>
          <a:xfrm>
            <a:off x="3753778" y="3175166"/>
            <a:ext cx="274955" cy="187325"/>
            <a:chOff x="3753778" y="3175166"/>
            <a:chExt cx="274955" cy="187325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65684" y="3197986"/>
              <a:ext cx="250825" cy="164306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3753778" y="3178936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4" h="0">
                  <a:moveTo>
                    <a:pt x="0" y="0"/>
                  </a:moveTo>
                  <a:lnTo>
                    <a:pt x="27463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" name="object 22"/>
          <p:cNvGrpSpPr/>
          <p:nvPr/>
        </p:nvGrpSpPr>
        <p:grpSpPr>
          <a:xfrm>
            <a:off x="4197288" y="2959068"/>
            <a:ext cx="527050" cy="440055"/>
            <a:chOff x="4197288" y="2959068"/>
            <a:chExt cx="527050" cy="440055"/>
          </a:xfrm>
        </p:grpSpPr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33998" y="2970974"/>
              <a:ext cx="250824" cy="164306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35190" y="3197986"/>
              <a:ext cx="250825" cy="16430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222093" y="3178936"/>
              <a:ext cx="479425" cy="0"/>
            </a:xfrm>
            <a:custGeom>
              <a:avLst/>
              <a:gdLst/>
              <a:ahLst/>
              <a:cxnLst/>
              <a:rect l="l" t="t" r="r" b="b"/>
              <a:pathLst>
                <a:path w="479425" h="0">
                  <a:moveTo>
                    <a:pt x="0" y="0"/>
                  </a:moveTo>
                  <a:lnTo>
                    <a:pt x="47942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4201059" y="2959068"/>
              <a:ext cx="0" cy="440055"/>
            </a:xfrm>
            <a:custGeom>
              <a:avLst/>
              <a:gdLst/>
              <a:ahLst/>
              <a:cxnLst/>
              <a:rect l="l" t="t" r="r" b="b"/>
              <a:pathLst>
                <a:path w="0" h="440054">
                  <a:moveTo>
                    <a:pt x="0" y="0"/>
                  </a:moveTo>
                  <a:lnTo>
                    <a:pt x="0" y="43973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4720171" y="2959068"/>
              <a:ext cx="0" cy="440055"/>
            </a:xfrm>
            <a:custGeom>
              <a:avLst/>
              <a:gdLst/>
              <a:ahLst/>
              <a:cxnLst/>
              <a:rect l="l" t="t" r="r" b="b"/>
              <a:pathLst>
                <a:path w="0" h="440054">
                  <a:moveTo>
                    <a:pt x="0" y="0"/>
                  </a:moveTo>
                  <a:lnTo>
                    <a:pt x="0" y="43973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/>
          <p:cNvSpPr txBox="1"/>
          <p:nvPr/>
        </p:nvSpPr>
        <p:spPr>
          <a:xfrm>
            <a:off x="2954872" y="2476465"/>
            <a:ext cx="88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854192" y="2955887"/>
            <a:ext cx="88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594112" y="2126422"/>
            <a:ext cx="2889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10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Symbol"/>
                <a:cs typeface="Symbol"/>
              </a:rPr>
              <a:t></a:t>
            </a:r>
            <a:endParaRPr baseline="34722" sz="18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968095" y="2126416"/>
            <a:ext cx="965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585632" y="2126419"/>
            <a:ext cx="5207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dv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786203" y="2173247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132278" y="2572508"/>
            <a:ext cx="20402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  <a:tabLst>
                <a:tab pos="353695" algn="l"/>
                <a:tab pos="1141730" algn="l"/>
              </a:tabLst>
            </a:pPr>
            <a:r>
              <a:rPr dirty="0" baseline="11574" sz="1800" spc="44">
                <a:latin typeface="Symbol"/>
                <a:cs typeface="Symbol"/>
              </a:rPr>
              <a:t>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	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1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	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baseline="11574" sz="1800">
                <a:latin typeface="Symbol"/>
                <a:cs typeface="Symbol"/>
              </a:rPr>
              <a:t></a:t>
            </a:r>
            <a:r>
              <a:rPr dirty="0" baseline="11574" sz="1800" spc="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937013" y="2703475"/>
            <a:ext cx="3175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baseline="16203" sz="1800">
                <a:latin typeface="Symbol"/>
                <a:cs typeface="Symbol"/>
              </a:rPr>
              <a:t></a:t>
            </a:r>
            <a:endParaRPr baseline="16203" sz="18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669061" y="2658224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026832" y="3051931"/>
            <a:ext cx="11461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  <a:tabLst>
                <a:tab pos="302895" algn="l"/>
              </a:tabLst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	</a:t>
            </a:r>
            <a:r>
              <a:rPr dirty="0" baseline="34722" sz="1800">
                <a:latin typeface="Times New Roman"/>
                <a:cs typeface="Times New Roman"/>
              </a:rPr>
              <a:t>98</a:t>
            </a:r>
            <a:r>
              <a:rPr dirty="0" baseline="34722" sz="1800" spc="-6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Symbol"/>
                <a:cs typeface="Symbol"/>
              </a:rPr>
              <a:t></a:t>
            </a:r>
            <a:r>
              <a:rPr dirty="0" baseline="34722" sz="1800" spc="-150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v </a:t>
            </a:r>
            <a:r>
              <a:rPr dirty="0" baseline="34722" sz="1800" spc="-3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968365" y="2033151"/>
            <a:ext cx="142875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274955" algn="l"/>
                <a:tab pos="690880" algn="l"/>
                <a:tab pos="1313815" algn="l"/>
              </a:tabLst>
            </a:pPr>
            <a:r>
              <a:rPr dirty="0" sz="1200">
                <a:latin typeface="Times New Roman"/>
                <a:cs typeface="Times New Roman"/>
              </a:rPr>
              <a:t>1	</a:t>
            </a:r>
            <a:r>
              <a:rPr dirty="0" sz="1200" spc="65">
                <a:latin typeface="Symbol"/>
                <a:cs typeface="Symbol"/>
              </a:rPr>
              <a:t></a:t>
            </a:r>
            <a:r>
              <a:rPr dirty="0" baseline="-6944" sz="1800" spc="97">
                <a:latin typeface="Symbol"/>
                <a:cs typeface="Symbol"/>
              </a:rPr>
              <a:t></a:t>
            </a:r>
            <a:r>
              <a:rPr dirty="0" baseline="-6944" sz="1800" spc="97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1	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218035" y="2153397"/>
            <a:ext cx="24511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-6944" sz="1800" spc="97">
                <a:latin typeface="Symbol"/>
                <a:cs typeface="Symbol"/>
              </a:rPr>
              <a:t></a:t>
            </a:r>
            <a:r>
              <a:rPr dirty="0" sz="1200" spc="65">
                <a:latin typeface="Symbol"/>
                <a:cs typeface="Symbol"/>
              </a:rPr>
              <a:t>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786203" y="2256995"/>
            <a:ext cx="177800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779145" algn="l"/>
                <a:tab pos="1403985" algn="l"/>
              </a:tabLst>
            </a:pPr>
            <a:r>
              <a:rPr dirty="0" baseline="-4629" sz="1800">
                <a:latin typeface="Symbol"/>
                <a:cs typeface="Symbol"/>
              </a:rPr>
              <a:t></a:t>
            </a:r>
            <a:r>
              <a:rPr dirty="0" baseline="-4629" sz="1800" spc="-67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baseline="-4629" sz="1800" spc="202">
                <a:latin typeface="Symbol"/>
                <a:cs typeface="Symbol"/>
              </a:rPr>
              <a:t></a:t>
            </a:r>
            <a:r>
              <a:rPr dirty="0" sz="1200">
                <a:latin typeface="Symbol"/>
                <a:cs typeface="Symbol"/>
              </a:rPr>
              <a:t></a:t>
            </a:r>
            <a:r>
              <a:rPr dirty="0" sz="1200">
                <a:latin typeface="Times New Roman"/>
                <a:cs typeface="Times New Roman"/>
              </a:rPr>
              <a:t>	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	</a:t>
            </a: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888055" y="2104977"/>
            <a:ext cx="755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pic>
        <p:nvPicPr>
          <p:cNvPr id="42" name="object 4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68238" y="4285819"/>
            <a:ext cx="250825" cy="164306"/>
          </a:xfrm>
          <a:prstGeom prst="rect">
            <a:avLst/>
          </a:prstGeom>
        </p:spPr>
      </p:pic>
      <p:pic>
        <p:nvPicPr>
          <p:cNvPr id="43" name="object 4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178224" y="4285817"/>
            <a:ext cx="250825" cy="164307"/>
          </a:xfrm>
          <a:prstGeom prst="rect">
            <a:avLst/>
          </a:prstGeom>
        </p:spPr>
      </p:pic>
      <p:grpSp>
        <p:nvGrpSpPr>
          <p:cNvPr id="44" name="object 44"/>
          <p:cNvGrpSpPr/>
          <p:nvPr/>
        </p:nvGrpSpPr>
        <p:grpSpPr>
          <a:xfrm>
            <a:off x="3099842" y="4033803"/>
            <a:ext cx="287655" cy="466090"/>
            <a:chOff x="3099842" y="4033803"/>
            <a:chExt cx="287655" cy="466090"/>
          </a:xfrm>
        </p:grpSpPr>
        <p:pic>
          <p:nvPicPr>
            <p:cNvPr id="45" name="object 4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36552" y="4045710"/>
              <a:ext cx="250824" cy="164306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3103612" y="4033803"/>
              <a:ext cx="0" cy="466090"/>
            </a:xfrm>
            <a:custGeom>
              <a:avLst/>
              <a:gdLst/>
              <a:ahLst/>
              <a:cxnLst/>
              <a:rect l="l" t="t" r="r" b="b"/>
              <a:pathLst>
                <a:path w="0" h="466089">
                  <a:moveTo>
                    <a:pt x="0" y="0"/>
                  </a:moveTo>
                  <a:lnTo>
                    <a:pt x="0" y="465931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7" name="object 47"/>
          <p:cNvSpPr/>
          <p:nvPr/>
        </p:nvSpPr>
        <p:spPr>
          <a:xfrm>
            <a:off x="4253756" y="4033803"/>
            <a:ext cx="0" cy="466090"/>
          </a:xfrm>
          <a:custGeom>
            <a:avLst/>
            <a:gdLst/>
            <a:ahLst/>
            <a:cxnLst/>
            <a:rect l="l" t="t" r="r" b="b"/>
            <a:pathLst>
              <a:path w="0" h="466089">
                <a:moveTo>
                  <a:pt x="0" y="0"/>
                </a:moveTo>
                <a:lnTo>
                  <a:pt x="0" y="465931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8" name="object 48"/>
          <p:cNvGrpSpPr/>
          <p:nvPr/>
        </p:nvGrpSpPr>
        <p:grpSpPr>
          <a:xfrm>
            <a:off x="3282604" y="4792032"/>
            <a:ext cx="274955" cy="187325"/>
            <a:chOff x="3282604" y="4792032"/>
            <a:chExt cx="274955" cy="187325"/>
          </a:xfrm>
        </p:grpSpPr>
        <p:pic>
          <p:nvPicPr>
            <p:cNvPr id="49" name="object 4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94510" y="4814852"/>
              <a:ext cx="250825" cy="164306"/>
            </a:xfrm>
            <a:prstGeom prst="rect">
              <a:avLst/>
            </a:prstGeom>
          </p:spPr>
        </p:pic>
        <p:sp>
          <p:nvSpPr>
            <p:cNvPr id="50" name="object 50"/>
            <p:cNvSpPr/>
            <p:nvPr/>
          </p:nvSpPr>
          <p:spPr>
            <a:xfrm>
              <a:off x="3282604" y="4795803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4" h="0">
                  <a:moveTo>
                    <a:pt x="0" y="0"/>
                  </a:moveTo>
                  <a:lnTo>
                    <a:pt x="27463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1" name="object 51"/>
          <p:cNvGrpSpPr/>
          <p:nvPr/>
        </p:nvGrpSpPr>
        <p:grpSpPr>
          <a:xfrm>
            <a:off x="3726114" y="4575934"/>
            <a:ext cx="531495" cy="440055"/>
            <a:chOff x="3726114" y="4575934"/>
            <a:chExt cx="531495" cy="440055"/>
          </a:xfrm>
        </p:grpSpPr>
        <p:pic>
          <p:nvPicPr>
            <p:cNvPr id="52" name="object 5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62824" y="4587840"/>
              <a:ext cx="250824" cy="164305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64015" y="4814852"/>
              <a:ext cx="250825" cy="164306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3750919" y="4795803"/>
              <a:ext cx="484505" cy="0"/>
            </a:xfrm>
            <a:custGeom>
              <a:avLst/>
              <a:gdLst/>
              <a:ahLst/>
              <a:cxnLst/>
              <a:rect l="l" t="t" r="r" b="b"/>
              <a:pathLst>
                <a:path w="484504" h="0">
                  <a:moveTo>
                    <a:pt x="0" y="0"/>
                  </a:moveTo>
                  <a:lnTo>
                    <a:pt x="48418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3729885" y="4575934"/>
              <a:ext cx="0" cy="440055"/>
            </a:xfrm>
            <a:custGeom>
              <a:avLst/>
              <a:gdLst/>
              <a:ahLst/>
              <a:cxnLst/>
              <a:rect l="l" t="t" r="r" b="b"/>
              <a:pathLst>
                <a:path w="0" h="440054">
                  <a:moveTo>
                    <a:pt x="0" y="0"/>
                  </a:moveTo>
                  <a:lnTo>
                    <a:pt x="0" y="43973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4253760" y="4575934"/>
              <a:ext cx="0" cy="440055"/>
            </a:xfrm>
            <a:custGeom>
              <a:avLst/>
              <a:gdLst/>
              <a:ahLst/>
              <a:cxnLst/>
              <a:rect l="l" t="t" r="r" b="b"/>
              <a:pathLst>
                <a:path w="0" h="440054">
                  <a:moveTo>
                    <a:pt x="0" y="0"/>
                  </a:moveTo>
                  <a:lnTo>
                    <a:pt x="0" y="43973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7" name="object 57"/>
          <p:cNvGrpSpPr/>
          <p:nvPr/>
        </p:nvGrpSpPr>
        <p:grpSpPr>
          <a:xfrm>
            <a:off x="3728696" y="5262726"/>
            <a:ext cx="274955" cy="187325"/>
            <a:chOff x="3728696" y="5262726"/>
            <a:chExt cx="274955" cy="187325"/>
          </a:xfrm>
        </p:grpSpPr>
        <p:pic>
          <p:nvPicPr>
            <p:cNvPr id="58" name="object 5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40602" y="5285545"/>
              <a:ext cx="250825" cy="164307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3728696" y="5266496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4" h="0">
                  <a:moveTo>
                    <a:pt x="0" y="0"/>
                  </a:moveTo>
                  <a:lnTo>
                    <a:pt x="27463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0" name="object 60"/>
          <p:cNvSpPr/>
          <p:nvPr/>
        </p:nvSpPr>
        <p:spPr>
          <a:xfrm>
            <a:off x="4175974" y="5176009"/>
            <a:ext cx="0" cy="180975"/>
          </a:xfrm>
          <a:custGeom>
            <a:avLst/>
            <a:gdLst/>
            <a:ahLst/>
            <a:cxnLst/>
            <a:rect l="l" t="t" r="r" b="b"/>
            <a:pathLst>
              <a:path w="0" h="180975">
                <a:moveTo>
                  <a:pt x="0" y="0"/>
                </a:moveTo>
                <a:lnTo>
                  <a:pt x="0" y="180975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4253762" y="5176009"/>
            <a:ext cx="0" cy="180975"/>
          </a:xfrm>
          <a:custGeom>
            <a:avLst/>
            <a:gdLst/>
            <a:ahLst/>
            <a:cxnLst/>
            <a:rect l="l" t="t" r="r" b="b"/>
            <a:pathLst>
              <a:path w="0" h="180975">
                <a:moveTo>
                  <a:pt x="0" y="0"/>
                </a:moveTo>
                <a:lnTo>
                  <a:pt x="0" y="180975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 txBox="1"/>
          <p:nvPr/>
        </p:nvSpPr>
        <p:spPr>
          <a:xfrm>
            <a:off x="2764289" y="4270739"/>
            <a:ext cx="1651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829104" y="4999321"/>
            <a:ext cx="172720" cy="479425"/>
          </a:xfrm>
          <a:prstGeom prst="rect">
            <a:avLst/>
          </a:prstGeom>
        </p:spPr>
        <p:txBody>
          <a:bodyPr wrap="square" lIns="0" tIns="5651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45"/>
              </a:spcBef>
            </a:pP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  <a:p>
            <a:pPr marL="6985">
              <a:lnSpc>
                <a:spcPct val="100000"/>
              </a:lnSpc>
              <a:spcBef>
                <a:spcPts val="35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973236" y="3182900"/>
            <a:ext cx="5728970" cy="10655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878205">
              <a:lnSpc>
                <a:spcPct val="100000"/>
              </a:lnSpc>
              <a:spcBef>
                <a:spcPts val="100"/>
              </a:spcBef>
              <a:tabLst>
                <a:tab pos="1347470" algn="l"/>
              </a:tabLst>
            </a:pPr>
            <a:r>
              <a:rPr dirty="0" sz="1200">
                <a:latin typeface="Times New Roman"/>
                <a:cs typeface="Times New Roman"/>
              </a:rPr>
              <a:t>98	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Again,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condition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stage 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5">
                <a:latin typeface="Calibri"/>
                <a:cs typeface="Calibri"/>
              </a:rPr>
              <a:t> life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little easier.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00">
              <a:latin typeface="Calibri"/>
              <a:cs typeface="Calibri"/>
            </a:endParaRPr>
          </a:p>
          <a:p>
            <a:pPr algn="ctr" marL="96520">
              <a:lnSpc>
                <a:spcPct val="100000"/>
              </a:lnSpc>
            </a:pPr>
            <a:r>
              <a:rPr dirty="0" u="sng" baseline="-4629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dirty="0" u="sng" baseline="-4629" sz="1800" spc="-16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4629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  </a:t>
            </a:r>
            <a:r>
              <a:rPr dirty="0" u="sng" baseline="-4629" sz="1800" spc="-1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-4629" sz="1800" spc="-172">
                <a:latin typeface="Times New Roman"/>
                <a:cs typeface="Times New Roman"/>
              </a:rPr>
              <a:t> </a:t>
            </a:r>
            <a:r>
              <a:rPr dirty="0" baseline="-39351" sz="1800" spc="-22">
                <a:latin typeface="Times New Roman"/>
                <a:cs typeface="Times New Roman"/>
              </a:rPr>
              <a:t>l</a:t>
            </a:r>
            <a:r>
              <a:rPr dirty="0" baseline="-39351" sz="1800">
                <a:latin typeface="Times New Roman"/>
                <a:cs typeface="Times New Roman"/>
              </a:rPr>
              <a:t>n</a:t>
            </a:r>
            <a:r>
              <a:rPr dirty="0" baseline="-39351" sz="1800" spc="172"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</a:t>
            </a:r>
            <a:r>
              <a:rPr dirty="0" u="sng" sz="1200" spc="-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98</a:t>
            </a:r>
            <a:r>
              <a:rPr dirty="0" u="sng" sz="1200" spc="-4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dirty="0" u="sng" sz="12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v</a:t>
            </a:r>
            <a:r>
              <a:rPr dirty="0" u="sng" sz="1200" spc="-16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3584" sz="2325" spc="-6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0.7984</a:t>
            </a:r>
            <a:r>
              <a:rPr dirty="0" u="sng" sz="1200" spc="8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7</a:t>
            </a:r>
            <a:r>
              <a:rPr dirty="0" u="sng" baseline="-3584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baseline="-3584" sz="2325" spc="247">
                <a:latin typeface="Times New Roman"/>
                <a:cs typeface="Times New Roman"/>
              </a:rPr>
              <a:t> </a:t>
            </a:r>
            <a:r>
              <a:rPr dirty="0" baseline="-39351" sz="1800">
                <a:latin typeface="Symbol"/>
                <a:cs typeface="Symbol"/>
              </a:rPr>
              <a:t></a:t>
            </a:r>
            <a:r>
              <a:rPr dirty="0" baseline="-39351" sz="1800" spc="-60">
                <a:latin typeface="Times New Roman"/>
                <a:cs typeface="Times New Roman"/>
              </a:rPr>
              <a:t> </a:t>
            </a:r>
            <a:r>
              <a:rPr dirty="0" baseline="-39351" sz="1800">
                <a:latin typeface="Times New Roman"/>
                <a:cs typeface="Times New Roman"/>
              </a:rPr>
              <a:t>0.79847</a:t>
            </a:r>
            <a:r>
              <a:rPr dirty="0" baseline="-39351" sz="1800" spc="-142">
                <a:latin typeface="Times New Roman"/>
                <a:cs typeface="Times New Roman"/>
              </a:rPr>
              <a:t> </a:t>
            </a:r>
            <a:r>
              <a:rPr dirty="0" baseline="-39351" sz="1800">
                <a:latin typeface="Symbol"/>
                <a:cs typeface="Symbol"/>
              </a:rPr>
              <a:t></a:t>
            </a:r>
            <a:r>
              <a:rPr dirty="0" baseline="-39351" sz="1800" spc="-150">
                <a:latin typeface="Times New Roman"/>
                <a:cs typeface="Times New Roman"/>
              </a:rPr>
              <a:t> </a:t>
            </a:r>
            <a:r>
              <a:rPr dirty="0" baseline="-39351" sz="1800" i="1">
                <a:latin typeface="Times New Roman"/>
                <a:cs typeface="Times New Roman"/>
              </a:rPr>
              <a:t>c</a:t>
            </a:r>
            <a:endParaRPr baseline="-39351" sz="18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274281" y="4270739"/>
            <a:ext cx="925194" cy="5105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v</a:t>
            </a:r>
            <a:r>
              <a:rPr dirty="0" sz="1200" spc="10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0.79847</a:t>
            </a:r>
            <a:endParaRPr sz="1200">
              <a:latin typeface="Times New Roman"/>
              <a:cs typeface="Times New Roman"/>
            </a:endParaRPr>
          </a:p>
          <a:p>
            <a:pPr marL="108585">
              <a:lnSpc>
                <a:spcPct val="100000"/>
              </a:lnSpc>
              <a:spcBef>
                <a:spcPts val="935"/>
              </a:spcBef>
            </a:pP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555658" y="4668805"/>
            <a:ext cx="15982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  <a:tabLst>
                <a:tab pos="302895" algn="l"/>
              </a:tabLst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	</a:t>
            </a:r>
            <a:r>
              <a:rPr dirty="0" baseline="34722" sz="1800">
                <a:latin typeface="Times New Roman"/>
                <a:cs typeface="Times New Roman"/>
              </a:rPr>
              <a:t>98</a:t>
            </a:r>
            <a:r>
              <a:rPr dirty="0" baseline="34722" sz="1800" spc="-6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Symbol"/>
                <a:cs typeface="Symbol"/>
              </a:rPr>
              <a:t></a:t>
            </a:r>
            <a:r>
              <a:rPr dirty="0" baseline="34722" sz="1800" spc="-15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0 </a:t>
            </a:r>
            <a:r>
              <a:rPr dirty="0" baseline="34722" sz="180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0.79847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390558" y="4799774"/>
            <a:ext cx="8515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469265" algn="l"/>
              </a:tabLst>
            </a:pPr>
            <a:r>
              <a:rPr dirty="0" sz="1200">
                <a:latin typeface="Times New Roman"/>
                <a:cs typeface="Times New Roman"/>
              </a:rPr>
              <a:t>98	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027144" y="5139498"/>
            <a:ext cx="1101725" cy="5467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5080"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0.79847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  <a:p>
            <a:pPr algn="ctr" marL="37465">
              <a:lnSpc>
                <a:spcPct val="100000"/>
              </a:lnSpc>
              <a:spcBef>
                <a:spcPts val="1220"/>
              </a:spcBef>
            </a:pP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0.79847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86034" y="5853127"/>
            <a:ext cx="297243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solutions, 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 anyway,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0" name="object 70"/>
          <p:cNvGrpSpPr/>
          <p:nvPr/>
        </p:nvGrpSpPr>
        <p:grpSpPr>
          <a:xfrm>
            <a:off x="2985941" y="6493064"/>
            <a:ext cx="275590" cy="186055"/>
            <a:chOff x="2985941" y="6493064"/>
            <a:chExt cx="275590" cy="186055"/>
          </a:xfrm>
        </p:grpSpPr>
        <p:pic>
          <p:nvPicPr>
            <p:cNvPr id="71" name="object 7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997867" y="6515712"/>
              <a:ext cx="251254" cy="163074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2985941" y="6496806"/>
              <a:ext cx="275590" cy="0"/>
            </a:xfrm>
            <a:custGeom>
              <a:avLst/>
              <a:gdLst/>
              <a:ahLst/>
              <a:cxnLst/>
              <a:rect l="l" t="t" r="r" b="b"/>
              <a:pathLst>
                <a:path w="275589" h="0">
                  <a:moveTo>
                    <a:pt x="0" y="0"/>
                  </a:moveTo>
                  <a:lnTo>
                    <a:pt x="275107" y="0"/>
                  </a:lnTo>
                </a:path>
              </a:pathLst>
            </a:custGeom>
            <a:ln w="74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3430211" y="6278587"/>
            <a:ext cx="527685" cy="436880"/>
            <a:chOff x="3430211" y="6278587"/>
            <a:chExt cx="527685" cy="436880"/>
          </a:xfrm>
        </p:grpSpPr>
        <p:pic>
          <p:nvPicPr>
            <p:cNvPr id="74" name="object 7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466983" y="6290404"/>
              <a:ext cx="251254" cy="163073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468177" y="6515713"/>
              <a:ext cx="251254" cy="163073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3455058" y="6496806"/>
              <a:ext cx="480695" cy="0"/>
            </a:xfrm>
            <a:custGeom>
              <a:avLst/>
              <a:gdLst/>
              <a:ahLst/>
              <a:cxnLst/>
              <a:rect l="l" t="t" r="r" b="b"/>
              <a:pathLst>
                <a:path w="480695" h="0">
                  <a:moveTo>
                    <a:pt x="0" y="0"/>
                  </a:moveTo>
                  <a:lnTo>
                    <a:pt x="480245" y="0"/>
                  </a:lnTo>
                </a:path>
              </a:pathLst>
            </a:custGeom>
            <a:ln w="74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3433987" y="6278587"/>
              <a:ext cx="0" cy="436880"/>
            </a:xfrm>
            <a:custGeom>
              <a:avLst/>
              <a:gdLst/>
              <a:ahLst/>
              <a:cxnLst/>
              <a:rect l="l" t="t" r="r" b="b"/>
              <a:pathLst>
                <a:path w="0" h="436879">
                  <a:moveTo>
                    <a:pt x="0" y="0"/>
                  </a:moveTo>
                  <a:lnTo>
                    <a:pt x="0" y="436437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3953989" y="6278587"/>
              <a:ext cx="0" cy="436880"/>
            </a:xfrm>
            <a:custGeom>
              <a:avLst/>
              <a:gdLst/>
              <a:ahLst/>
              <a:cxnLst/>
              <a:rect l="l" t="t" r="r" b="b"/>
              <a:pathLst>
                <a:path w="0" h="436879">
                  <a:moveTo>
                    <a:pt x="0" y="0"/>
                  </a:moveTo>
                  <a:lnTo>
                    <a:pt x="0" y="436437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9" name="object 79"/>
          <p:cNvSpPr txBox="1"/>
          <p:nvPr/>
        </p:nvSpPr>
        <p:spPr>
          <a:xfrm>
            <a:off x="3086525" y="6231542"/>
            <a:ext cx="173355" cy="476250"/>
          </a:xfrm>
          <a:prstGeom prst="rect">
            <a:avLst/>
          </a:prstGeom>
        </p:spPr>
        <p:txBody>
          <a:bodyPr wrap="square" lIns="0" tIns="5524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34"/>
              </a:spcBef>
            </a:pP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  <a:p>
            <a:pPr marL="6985">
              <a:lnSpc>
                <a:spcPct val="100000"/>
              </a:lnSpc>
              <a:spcBef>
                <a:spcPts val="334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259504" y="6370666"/>
            <a:ext cx="1573530" cy="337185"/>
          </a:xfrm>
          <a:prstGeom prst="rect">
            <a:avLst/>
          </a:prstGeom>
        </p:spPr>
        <p:txBody>
          <a:bodyPr wrap="square" lIns="0" tIns="64135" rIns="0" bIns="0" rtlCol="0" vert="horz">
            <a:spAutoFit/>
          </a:bodyPr>
          <a:lstStyle/>
          <a:p>
            <a:pPr marL="304800" marR="30480" indent="-280035">
              <a:lnSpc>
                <a:spcPct val="71100"/>
              </a:lnSpc>
              <a:spcBef>
                <a:spcPts val="505"/>
              </a:spcBef>
              <a:tabLst>
                <a:tab pos="303530" algn="l"/>
              </a:tabLst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34722" sz="1800">
                <a:latin typeface="Times New Roman"/>
                <a:cs typeface="Times New Roman"/>
              </a:rPr>
              <a:t>98</a:t>
            </a:r>
            <a:r>
              <a:rPr dirty="0" baseline="34722" sz="1800" spc="-6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Symbol"/>
                <a:cs typeface="Symbol"/>
              </a:rPr>
              <a:t></a:t>
            </a:r>
            <a:r>
              <a:rPr dirty="0" baseline="34722" sz="1800" spc="-150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v</a:t>
            </a:r>
            <a:r>
              <a:rPr dirty="0" baseline="34722" sz="1800" i="1">
                <a:latin typeface="Times New Roman"/>
                <a:cs typeface="Times New Roman"/>
              </a:rPr>
              <a:t> </a:t>
            </a:r>
            <a:r>
              <a:rPr dirty="0" baseline="34722" sz="18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0.79847  98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986027" y="6908381"/>
            <a:ext cx="5726430" cy="11309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R="5080">
              <a:lnSpc>
                <a:spcPct val="1095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Okay, we </a:t>
            </a:r>
            <a:r>
              <a:rPr dirty="0" sz="1100" spc="-5">
                <a:latin typeface="Calibri"/>
                <a:cs typeface="Calibri"/>
              </a:rPr>
              <a:t>now need to solve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v </a:t>
            </a:r>
            <a:r>
              <a:rPr dirty="0" sz="1100" spc="-5">
                <a:latin typeface="Calibri"/>
                <a:cs typeface="Calibri"/>
              </a:rPr>
              <a:t>and to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 spc="-5">
                <a:latin typeface="Calibri"/>
                <a:cs typeface="Calibri"/>
              </a:rPr>
              <a:t>that we really </a:t>
            </a:r>
            <a:r>
              <a:rPr dirty="0" sz="1100">
                <a:latin typeface="Calibri"/>
                <a:cs typeface="Calibri"/>
              </a:rPr>
              <a:t>need the </a:t>
            </a:r>
            <a:r>
              <a:rPr dirty="0" sz="1100" spc="-5">
                <a:latin typeface="Calibri"/>
                <a:cs typeface="Calibri"/>
              </a:rPr>
              <a:t>absolute value bars gone and </a:t>
            </a:r>
            <a:r>
              <a:rPr dirty="0" sz="1100" spc="-10">
                <a:latin typeface="Calibri"/>
                <a:cs typeface="Calibri"/>
              </a:rPr>
              <a:t>no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can’t just </a:t>
            </a:r>
            <a:r>
              <a:rPr dirty="0" sz="1100">
                <a:latin typeface="Calibri"/>
                <a:cs typeface="Calibri"/>
              </a:rPr>
              <a:t>drop </a:t>
            </a:r>
            <a:r>
              <a:rPr dirty="0" sz="1100" spc="-5">
                <a:latin typeface="Calibri"/>
                <a:cs typeface="Calibri"/>
              </a:rPr>
              <a:t>them to make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life easier.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need to know that </a:t>
            </a:r>
            <a:r>
              <a:rPr dirty="0" sz="1100">
                <a:latin typeface="Calibri"/>
                <a:cs typeface="Calibri"/>
              </a:rPr>
              <a:t>they can </a:t>
            </a:r>
            <a:r>
              <a:rPr dirty="0" sz="1100" spc="-5">
                <a:latin typeface="Calibri"/>
                <a:cs typeface="Calibri"/>
              </a:rPr>
              <a:t>be dropped without </a:t>
            </a:r>
            <a:r>
              <a:rPr dirty="0" sz="1100">
                <a:latin typeface="Calibri"/>
                <a:cs typeface="Calibri"/>
              </a:rPr>
              <a:t> 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effect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eventual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R="168275">
              <a:lnSpc>
                <a:spcPct val="110100"/>
              </a:lnSpc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let’s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field,</a:t>
            </a:r>
            <a:r>
              <a:rPr dirty="0" sz="1100">
                <a:latin typeface="Calibri"/>
                <a:cs typeface="Calibri"/>
              </a:rPr>
              <a:t> or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appropriately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solutions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direction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field.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914400" y="914399"/>
            <a:ext cx="5943600" cy="7141845"/>
          </a:xfrm>
          <a:custGeom>
            <a:avLst/>
            <a:gdLst/>
            <a:ahLst/>
            <a:cxnLst/>
            <a:rect l="l" t="t" r="r" b="b"/>
            <a:pathLst>
              <a:path w="5943600" h="714184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135368"/>
                </a:lnTo>
                <a:lnTo>
                  <a:pt x="6096" y="713536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7135368"/>
                </a:lnTo>
                <a:lnTo>
                  <a:pt x="0" y="7141464"/>
                </a:lnTo>
                <a:lnTo>
                  <a:pt x="6096" y="7141464"/>
                </a:lnTo>
                <a:lnTo>
                  <a:pt x="5937504" y="7141464"/>
                </a:lnTo>
                <a:lnTo>
                  <a:pt x="5943600" y="7141464"/>
                </a:lnTo>
                <a:lnTo>
                  <a:pt x="5943600" y="713536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89532" y="4081103"/>
            <a:ext cx="250825" cy="16430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73267" y="4038447"/>
            <a:ext cx="5798185" cy="42989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 marR="5080" indent="-635">
              <a:lnSpc>
                <a:spcPct val="114199"/>
              </a:lnSpc>
              <a:spcBef>
                <a:spcPts val="110"/>
              </a:spcBef>
              <a:tabLst>
                <a:tab pos="711835" algn="l"/>
              </a:tabLst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	</a:t>
            </a: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9.89949</a:t>
            </a:r>
            <a:r>
              <a:rPr dirty="0" sz="1200" spc="16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slightly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above/below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-10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10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 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middle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anywhere in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73334" y="4451262"/>
            <a:ext cx="545274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region, as </a:t>
            </a:r>
            <a:r>
              <a:rPr dirty="0" baseline="5050" sz="1650">
                <a:latin typeface="Calibri"/>
                <a:cs typeface="Calibri"/>
              </a:rPr>
              <a:t>ours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does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given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5">
                <a:latin typeface="Symbol"/>
                <a:cs typeface="Symbol"/>
              </a:rPr>
              <a:t></a:t>
            </a:r>
            <a:r>
              <a:rPr dirty="0" baseline="4629" sz="1800" spc="-22">
                <a:latin typeface="Times New Roman"/>
                <a:cs typeface="Times New Roman"/>
              </a:rPr>
              <a:t>0.79847</a:t>
            </a:r>
            <a:r>
              <a:rPr dirty="0" sz="1600" spc="-15">
                <a:latin typeface="Symbol"/>
                <a:cs typeface="Symbol"/>
              </a:rPr>
              <a:t></a:t>
            </a:r>
            <a:r>
              <a:rPr dirty="0" sz="160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then the</a:t>
            </a:r>
            <a:r>
              <a:rPr dirty="0" baseline="5050" sz="1650" spc="-7">
                <a:latin typeface="Calibri"/>
                <a:cs typeface="Calibri"/>
              </a:rPr>
              <a:t> velocity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must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always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less that</a:t>
            </a:r>
            <a:endParaRPr baseline="5050" sz="165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69506" y="4505927"/>
            <a:ext cx="250824" cy="16430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552850" y="4490846"/>
            <a:ext cx="2438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40341" y="4970749"/>
            <a:ext cx="249256" cy="16430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20728" y="4970752"/>
            <a:ext cx="248944" cy="16430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973248" y="4927668"/>
            <a:ext cx="5802630" cy="614680"/>
          </a:xfrm>
          <a:prstGeom prst="rect">
            <a:avLst/>
          </a:prstGeom>
        </p:spPr>
        <p:txBody>
          <a:bodyPr wrap="square" lIns="0" tIns="18415" rIns="0" bIns="0" rtlCol="0" vert="horz">
            <a:spAutoFit/>
          </a:bodyPr>
          <a:lstStyle/>
          <a:p>
            <a:pPr marL="12700" marR="5080">
              <a:lnSpc>
                <a:spcPct val="112200"/>
              </a:lnSpc>
              <a:spcBef>
                <a:spcPts val="145"/>
              </a:spcBef>
              <a:tabLst>
                <a:tab pos="2162175" algn="l"/>
                <a:tab pos="2942590" algn="l"/>
              </a:tabLst>
            </a:pP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m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th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b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quan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 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bars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r>
              <a:rPr dirty="0" sz="1100" spc="27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drop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bars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016380" y="5802829"/>
            <a:ext cx="274955" cy="186055"/>
            <a:chOff x="3016380" y="5802829"/>
            <a:chExt cx="274955" cy="186055"/>
          </a:xfrm>
        </p:grpSpPr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8285" y="5825477"/>
              <a:ext cx="250825" cy="16307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016380" y="5806571"/>
              <a:ext cx="274955" cy="0"/>
            </a:xfrm>
            <a:custGeom>
              <a:avLst/>
              <a:gdLst/>
              <a:ahLst/>
              <a:cxnLst/>
              <a:rect l="l" t="t" r="r" b="b"/>
              <a:pathLst>
                <a:path w="274954" h="0">
                  <a:moveTo>
                    <a:pt x="0" y="0"/>
                  </a:moveTo>
                  <a:lnTo>
                    <a:pt x="274637" y="0"/>
                  </a:lnTo>
                </a:path>
              </a:pathLst>
            </a:custGeom>
            <a:ln w="74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" name="object 13"/>
          <p:cNvGrpSpPr/>
          <p:nvPr/>
        </p:nvGrpSpPr>
        <p:grpSpPr>
          <a:xfrm>
            <a:off x="3527559" y="5600170"/>
            <a:ext cx="479425" cy="388620"/>
            <a:chOff x="3527559" y="5600170"/>
            <a:chExt cx="479425" cy="388620"/>
          </a:xfrm>
        </p:grpSpPr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39462" y="5600170"/>
              <a:ext cx="250825" cy="16307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40655" y="5825481"/>
              <a:ext cx="250824" cy="16307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527559" y="5806575"/>
              <a:ext cx="479425" cy="0"/>
            </a:xfrm>
            <a:custGeom>
              <a:avLst/>
              <a:gdLst/>
              <a:ahLst/>
              <a:cxnLst/>
              <a:rect l="l" t="t" r="r" b="b"/>
              <a:pathLst>
                <a:path w="479425" h="0">
                  <a:moveTo>
                    <a:pt x="0" y="0"/>
                  </a:moveTo>
                  <a:lnTo>
                    <a:pt x="479425" y="0"/>
                  </a:lnTo>
                </a:path>
              </a:pathLst>
            </a:custGeom>
            <a:ln w="74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 txBox="1"/>
          <p:nvPr/>
        </p:nvSpPr>
        <p:spPr>
          <a:xfrm>
            <a:off x="3111633" y="5810422"/>
            <a:ext cx="1778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078692" y="5680435"/>
            <a:ext cx="188277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34722" sz="1800">
                <a:latin typeface="Times New Roman"/>
                <a:cs typeface="Times New Roman"/>
              </a:rPr>
              <a:t>5  </a:t>
            </a:r>
            <a:r>
              <a:rPr dirty="0" baseline="34722" sz="1800" spc="82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baseline="41666" sz="1800">
                <a:latin typeface="Symbol"/>
                <a:cs typeface="Symbol"/>
              </a:rPr>
              <a:t></a:t>
            </a:r>
            <a:r>
              <a:rPr dirty="0" baseline="41666" sz="1800">
                <a:latin typeface="Times New Roman"/>
                <a:cs typeface="Times New Roman"/>
              </a:rPr>
              <a:t>  </a:t>
            </a:r>
            <a:r>
              <a:rPr dirty="0" baseline="41666" sz="1800" spc="3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98</a:t>
            </a:r>
            <a:r>
              <a:rPr dirty="0" baseline="34722" sz="1800" spc="-6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Symbol"/>
                <a:cs typeface="Symbol"/>
              </a:rPr>
              <a:t></a:t>
            </a:r>
            <a:r>
              <a:rPr dirty="0" baseline="34722" sz="1800" spc="-150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v</a:t>
            </a:r>
            <a:r>
              <a:rPr dirty="0" baseline="34722" sz="1800" spc="-202" i="1">
                <a:latin typeface="Times New Roman"/>
                <a:cs typeface="Times New Roman"/>
              </a:rPr>
              <a:t> </a:t>
            </a:r>
            <a:r>
              <a:rPr dirty="0" baseline="41666" sz="1800">
                <a:latin typeface="Symbol"/>
                <a:cs typeface="Symbol"/>
              </a:rPr>
              <a:t></a:t>
            </a:r>
            <a:r>
              <a:rPr dirty="0" baseline="41666" sz="1800" spc="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0.79847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447392" y="5708799"/>
            <a:ext cx="8445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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598602" y="5810422"/>
            <a:ext cx="518159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baseline="37037" sz="1800">
                <a:latin typeface="Symbol"/>
                <a:cs typeface="Symbol"/>
              </a:rPr>
              <a:t></a:t>
            </a:r>
            <a:endParaRPr baseline="37037" sz="18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447393" y="5849029"/>
            <a:ext cx="64389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572135" algn="l"/>
              </a:tabLst>
            </a:pPr>
            <a:r>
              <a:rPr dirty="0" sz="1200">
                <a:latin typeface="Symbol"/>
                <a:cs typeface="Symbol"/>
              </a:rPr>
              <a:t>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73352" y="6218009"/>
            <a:ext cx="554228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very </a:t>
            </a:r>
            <a:r>
              <a:rPr dirty="0" sz="1100">
                <a:latin typeface="Calibri"/>
                <a:cs typeface="Calibri"/>
              </a:rPr>
              <a:t>messy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algebra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.  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verify</a:t>
            </a:r>
            <a:r>
              <a:rPr dirty="0" sz="1100">
                <a:latin typeface="Calibri"/>
                <a:cs typeface="Calibri"/>
              </a:rPr>
              <a:t> our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algebra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object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3" name="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845997" y="6838639"/>
            <a:ext cx="193248" cy="93029"/>
          </a:xfrm>
          <a:prstGeom prst="rect">
            <a:avLst/>
          </a:prstGeom>
        </p:spPr>
      </p:pic>
      <p:grpSp>
        <p:nvGrpSpPr>
          <p:cNvPr id="24" name="object 24"/>
          <p:cNvGrpSpPr/>
          <p:nvPr/>
        </p:nvGrpSpPr>
        <p:grpSpPr>
          <a:xfrm>
            <a:off x="3486139" y="6950982"/>
            <a:ext cx="1204595" cy="223520"/>
            <a:chOff x="3486139" y="6950982"/>
            <a:chExt cx="1204595" cy="223520"/>
          </a:xfrm>
        </p:grpSpPr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486139" y="6950982"/>
              <a:ext cx="251303" cy="163196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44802" y="7081069"/>
              <a:ext cx="193248" cy="93029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3766070" y="7062148"/>
              <a:ext cx="924560" cy="0"/>
            </a:xfrm>
            <a:custGeom>
              <a:avLst/>
              <a:gdLst/>
              <a:ahLst/>
              <a:cxnLst/>
              <a:rect l="l" t="t" r="r" b="b"/>
              <a:pathLst>
                <a:path w="924560" h="0">
                  <a:moveTo>
                    <a:pt x="0" y="0"/>
                  </a:moveTo>
                  <a:lnTo>
                    <a:pt x="924494" y="0"/>
                  </a:lnTo>
                </a:path>
              </a:pathLst>
            </a:custGeom>
            <a:ln w="74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/>
          <p:cNvSpPr txBox="1"/>
          <p:nvPr/>
        </p:nvSpPr>
        <p:spPr>
          <a:xfrm>
            <a:off x="3836479" y="6818851"/>
            <a:ext cx="58419" cy="1644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545"/>
              </a:lnSpc>
              <a:spcBef>
                <a:spcPts val="100"/>
              </a:spcBef>
            </a:pPr>
            <a:r>
              <a:rPr dirty="0" sz="500"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  <a:p>
            <a:pPr marL="13335">
              <a:lnSpc>
                <a:spcPts val="545"/>
              </a:lnSpc>
            </a:pPr>
            <a:r>
              <a:rPr dirty="0" sz="500">
                <a:latin typeface="Times New Roman"/>
                <a:cs typeface="Times New Roman"/>
              </a:rPr>
              <a:t>5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835263" y="7061285"/>
            <a:ext cx="58419" cy="1644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545"/>
              </a:lnSpc>
              <a:spcBef>
                <a:spcPts val="100"/>
              </a:spcBef>
            </a:pPr>
            <a:r>
              <a:rPr dirty="0" sz="500"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  <a:p>
            <a:pPr marL="13335">
              <a:lnSpc>
                <a:spcPts val="545"/>
              </a:lnSpc>
            </a:pPr>
            <a:r>
              <a:rPr dirty="0" sz="500">
                <a:latin typeface="Times New Roman"/>
                <a:cs typeface="Times New Roman"/>
              </a:rPr>
              <a:t>5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935843" y="6803081"/>
            <a:ext cx="563245" cy="4051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3335">
              <a:lnSpc>
                <a:spcPct val="100000"/>
              </a:lnSpc>
              <a:spcBef>
                <a:spcPts val="100"/>
              </a:spcBef>
            </a:pPr>
            <a:r>
              <a:rPr dirty="0" baseline="4273" sz="975" spc="30">
                <a:latin typeface="Times New Roman"/>
                <a:cs typeface="Times New Roman"/>
              </a:rPr>
              <a:t>9</a:t>
            </a:r>
            <a:r>
              <a:rPr dirty="0" baseline="4273" sz="975" spc="104">
                <a:latin typeface="Times New Roman"/>
                <a:cs typeface="Times New Roman"/>
              </a:rPr>
              <a:t>8</a:t>
            </a:r>
            <a:r>
              <a:rPr dirty="0" sz="900" spc="-45">
                <a:latin typeface="Symbol"/>
                <a:cs typeface="Symbol"/>
              </a:rPr>
              <a:t></a:t>
            </a:r>
            <a:r>
              <a:rPr dirty="0" baseline="4273" sz="975" spc="15" i="1">
                <a:latin typeface="Times New Roman"/>
                <a:cs typeface="Times New Roman"/>
              </a:rPr>
              <a:t>t</a:t>
            </a:r>
            <a:r>
              <a:rPr dirty="0" baseline="4273" sz="975" spc="-135" i="1">
                <a:latin typeface="Times New Roman"/>
                <a:cs typeface="Times New Roman"/>
              </a:rPr>
              <a:t> </a:t>
            </a:r>
            <a:r>
              <a:rPr dirty="0" baseline="4273" sz="975" spc="75">
                <a:latin typeface="Symbol"/>
                <a:cs typeface="Symbol"/>
              </a:rPr>
              <a:t></a:t>
            </a:r>
            <a:r>
              <a:rPr dirty="0" baseline="4273" sz="975" spc="30">
                <a:latin typeface="Times New Roman"/>
                <a:cs typeface="Times New Roman"/>
              </a:rPr>
              <a:t>0</a:t>
            </a:r>
            <a:r>
              <a:rPr dirty="0" baseline="4273" sz="975" spc="7">
                <a:latin typeface="Times New Roman"/>
                <a:cs typeface="Times New Roman"/>
              </a:rPr>
              <a:t>.</a:t>
            </a:r>
            <a:r>
              <a:rPr dirty="0" baseline="4273" sz="975" spc="30">
                <a:latin typeface="Times New Roman"/>
                <a:cs typeface="Times New Roman"/>
              </a:rPr>
              <a:t>7984</a:t>
            </a:r>
            <a:r>
              <a:rPr dirty="0" baseline="4273" sz="975" spc="89">
                <a:latin typeface="Times New Roman"/>
                <a:cs typeface="Times New Roman"/>
              </a:rPr>
              <a:t>7</a:t>
            </a:r>
            <a:r>
              <a:rPr dirty="0" sz="900" spc="-75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830"/>
              </a:spcBef>
              <a:tabLst>
                <a:tab pos="520065" algn="l"/>
              </a:tabLst>
            </a:pPr>
            <a:r>
              <a:rPr dirty="0" baseline="4273" sz="975" spc="30">
                <a:latin typeface="Times New Roman"/>
                <a:cs typeface="Times New Roman"/>
              </a:rPr>
              <a:t>9</a:t>
            </a:r>
            <a:r>
              <a:rPr dirty="0" baseline="4273" sz="975" spc="104">
                <a:latin typeface="Times New Roman"/>
                <a:cs typeface="Times New Roman"/>
              </a:rPr>
              <a:t>8</a:t>
            </a:r>
            <a:r>
              <a:rPr dirty="0" sz="900" spc="-75">
                <a:latin typeface="Symbol"/>
                <a:cs typeface="Symbol"/>
              </a:rPr>
              <a:t></a:t>
            </a:r>
            <a:r>
              <a:rPr dirty="0" sz="900">
                <a:latin typeface="Times New Roman"/>
                <a:cs typeface="Times New Roman"/>
              </a:rPr>
              <a:t>	</a:t>
            </a:r>
            <a:r>
              <a:rPr dirty="0" sz="900" spc="-75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064277" y="7065987"/>
            <a:ext cx="398780" cy="1308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650" spc="10" i="1">
                <a:latin typeface="Times New Roman"/>
                <a:cs typeface="Times New Roman"/>
              </a:rPr>
              <a:t>t</a:t>
            </a:r>
            <a:r>
              <a:rPr dirty="0" sz="650" spc="-90" i="1">
                <a:latin typeface="Times New Roman"/>
                <a:cs typeface="Times New Roman"/>
              </a:rPr>
              <a:t> </a:t>
            </a:r>
            <a:r>
              <a:rPr dirty="0" sz="650" spc="50">
                <a:latin typeface="Symbol"/>
                <a:cs typeface="Symbol"/>
              </a:rPr>
              <a:t></a:t>
            </a: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5">
                <a:latin typeface="Times New Roman"/>
                <a:cs typeface="Times New Roman"/>
              </a:rPr>
              <a:t>.</a:t>
            </a:r>
            <a:r>
              <a:rPr dirty="0" sz="650" spc="20">
                <a:latin typeface="Times New Roman"/>
                <a:cs typeface="Times New Roman"/>
              </a:rPr>
              <a:t>79847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514441" y="6840533"/>
            <a:ext cx="19494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063083" y="6900049"/>
            <a:ext cx="68516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1879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Times New Roman"/>
                <a:cs typeface="Times New Roman"/>
              </a:rPr>
              <a:t>98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759384" y="6840382"/>
            <a:ext cx="9334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758163" y="7082876"/>
            <a:ext cx="95250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67080" algn="l"/>
              </a:tabLst>
            </a:pP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73230" y="7450230"/>
            <a:ext cx="519811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Putting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together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full (decidedly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unpleasant)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7" name="object 37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965030" y="7992152"/>
            <a:ext cx="251086" cy="164820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545867" y="7895807"/>
            <a:ext cx="251086" cy="164820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428248" y="8123526"/>
            <a:ext cx="251086" cy="164820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660689" y="8401405"/>
            <a:ext cx="193083" cy="93956"/>
          </a:xfrm>
          <a:prstGeom prst="rect">
            <a:avLst/>
          </a:prstGeom>
        </p:spPr>
      </p:pic>
      <p:grpSp>
        <p:nvGrpSpPr>
          <p:cNvPr id="41" name="object 41"/>
          <p:cNvGrpSpPr/>
          <p:nvPr/>
        </p:nvGrpSpPr>
        <p:grpSpPr>
          <a:xfrm>
            <a:off x="2301142" y="8514870"/>
            <a:ext cx="551815" cy="225425"/>
            <a:chOff x="2301142" y="8514870"/>
            <a:chExt cx="551815" cy="225425"/>
          </a:xfrm>
        </p:grpSpPr>
        <p:pic>
          <p:nvPicPr>
            <p:cNvPr id="42" name="object 4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1142" y="8514870"/>
              <a:ext cx="251087" cy="16482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659499" y="8646243"/>
              <a:ext cx="193083" cy="93955"/>
            </a:xfrm>
            <a:prstGeom prst="rect">
              <a:avLst/>
            </a:prstGeom>
          </p:spPr>
        </p:pic>
      </p:grpSp>
      <p:sp>
        <p:nvSpPr>
          <p:cNvPr id="44" name="object 44"/>
          <p:cNvSpPr txBox="1"/>
          <p:nvPr/>
        </p:nvSpPr>
        <p:spPr>
          <a:xfrm>
            <a:off x="2845447" y="8610450"/>
            <a:ext cx="54610" cy="1644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900" spc="-75">
                <a:latin typeface="Symbol"/>
                <a:cs typeface="Symbol"/>
              </a:rPr>
              <a:t></a:t>
            </a:r>
            <a:endParaRPr sz="900">
              <a:latin typeface="Symbol"/>
              <a:cs typeface="Symbo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580838" y="8627133"/>
            <a:ext cx="923925" cy="0"/>
          </a:xfrm>
          <a:custGeom>
            <a:avLst/>
            <a:gdLst/>
            <a:ahLst/>
            <a:cxnLst/>
            <a:rect l="l" t="t" r="r" b="b"/>
            <a:pathLst>
              <a:path w="923925" h="0">
                <a:moveTo>
                  <a:pt x="0" y="0"/>
                </a:moveTo>
                <a:lnTo>
                  <a:pt x="923696" y="0"/>
                </a:lnTo>
              </a:path>
            </a:pathLst>
          </a:custGeom>
          <a:ln w="756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2651175" y="8381532"/>
            <a:ext cx="58419" cy="1657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550"/>
              </a:lnSpc>
              <a:spcBef>
                <a:spcPts val="105"/>
              </a:spcBef>
            </a:pPr>
            <a:r>
              <a:rPr dirty="0" sz="500"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  <a:p>
            <a:pPr marL="13335">
              <a:lnSpc>
                <a:spcPts val="550"/>
              </a:lnSpc>
            </a:pPr>
            <a:r>
              <a:rPr dirty="0" sz="500">
                <a:latin typeface="Times New Roman"/>
                <a:cs typeface="Times New Roman"/>
              </a:rPr>
              <a:t>5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649960" y="8626382"/>
            <a:ext cx="58419" cy="1657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550"/>
              </a:lnSpc>
              <a:spcBef>
                <a:spcPts val="105"/>
              </a:spcBef>
            </a:pPr>
            <a:r>
              <a:rPr dirty="0" sz="500">
                <a:latin typeface="Times New Roman"/>
                <a:cs typeface="Times New Roman"/>
              </a:rPr>
              <a:t>1</a:t>
            </a:r>
            <a:endParaRPr sz="500">
              <a:latin typeface="Times New Roman"/>
              <a:cs typeface="Times New Roman"/>
            </a:endParaRPr>
          </a:p>
          <a:p>
            <a:pPr marL="13335">
              <a:lnSpc>
                <a:spcPts val="550"/>
              </a:lnSpc>
            </a:pPr>
            <a:r>
              <a:rPr dirty="0" sz="500">
                <a:latin typeface="Times New Roman"/>
                <a:cs typeface="Times New Roman"/>
              </a:rPr>
              <a:t>5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48538" y="7977013"/>
            <a:ext cx="39497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384624" y="8499697"/>
            <a:ext cx="1784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205006" y="7973061"/>
            <a:ext cx="11811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751666" y="8365613"/>
            <a:ext cx="561975" cy="4089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3968" sz="1050" spc="-7">
                <a:latin typeface="Times New Roman"/>
                <a:cs typeface="Times New Roman"/>
              </a:rPr>
              <a:t>9</a:t>
            </a:r>
            <a:r>
              <a:rPr dirty="0" baseline="3968" sz="1050" spc="67">
                <a:latin typeface="Times New Roman"/>
                <a:cs typeface="Times New Roman"/>
              </a:rPr>
              <a:t>8</a:t>
            </a:r>
            <a:r>
              <a:rPr dirty="0" sz="900" spc="-45">
                <a:latin typeface="Symbol"/>
                <a:cs typeface="Symbol"/>
              </a:rPr>
              <a:t></a:t>
            </a:r>
            <a:r>
              <a:rPr dirty="0" baseline="3968" sz="1050" spc="-7" i="1">
                <a:latin typeface="Times New Roman"/>
                <a:cs typeface="Times New Roman"/>
              </a:rPr>
              <a:t>t</a:t>
            </a:r>
            <a:r>
              <a:rPr dirty="0" baseline="3968" sz="1050" spc="-150" i="1">
                <a:latin typeface="Times New Roman"/>
                <a:cs typeface="Times New Roman"/>
              </a:rPr>
              <a:t> </a:t>
            </a:r>
            <a:r>
              <a:rPr dirty="0" baseline="3968" sz="1050" spc="37">
                <a:latin typeface="Symbol"/>
                <a:cs typeface="Symbol"/>
              </a:rPr>
              <a:t></a:t>
            </a:r>
            <a:r>
              <a:rPr dirty="0" baseline="3968" sz="1050" spc="-7">
                <a:latin typeface="Times New Roman"/>
                <a:cs typeface="Times New Roman"/>
              </a:rPr>
              <a:t>0</a:t>
            </a:r>
            <a:r>
              <a:rPr dirty="0" baseline="3968" sz="1050" spc="-15">
                <a:latin typeface="Times New Roman"/>
                <a:cs typeface="Times New Roman"/>
              </a:rPr>
              <a:t>.</a:t>
            </a:r>
            <a:r>
              <a:rPr dirty="0" baseline="3968" sz="1050" spc="-7">
                <a:latin typeface="Times New Roman"/>
                <a:cs typeface="Times New Roman"/>
              </a:rPr>
              <a:t>7984</a:t>
            </a:r>
            <a:r>
              <a:rPr dirty="0" baseline="3968" sz="1050" spc="52">
                <a:latin typeface="Times New Roman"/>
                <a:cs typeface="Times New Roman"/>
              </a:rPr>
              <a:t>7</a:t>
            </a:r>
            <a:r>
              <a:rPr dirty="0" sz="900" spc="-75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  <a:p>
            <a:pPr algn="r" marR="5715">
              <a:lnSpc>
                <a:spcPct val="100000"/>
              </a:lnSpc>
              <a:spcBef>
                <a:spcPts val="844"/>
              </a:spcBef>
            </a:pPr>
            <a:r>
              <a:rPr dirty="0" sz="900" spc="-75">
                <a:latin typeface="Symbol"/>
                <a:cs typeface="Symbol"/>
              </a:rPr>
              <a:t></a:t>
            </a:r>
            <a:endParaRPr sz="90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750520" y="8631156"/>
            <a:ext cx="5270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98</a:t>
            </a:r>
            <a:r>
              <a:rPr dirty="0" sz="700" spc="-5">
                <a:latin typeface="Times New Roman"/>
                <a:cs typeface="Times New Roman"/>
              </a:rPr>
              <a:t> </a:t>
            </a:r>
            <a:r>
              <a:rPr dirty="0" sz="700" spc="-35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00" i="1">
                <a:latin typeface="Times New Roman"/>
                <a:cs typeface="Times New Roman"/>
              </a:rPr>
              <a:t> </a:t>
            </a:r>
            <a:r>
              <a:rPr dirty="0" sz="700" spc="2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79847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775545" y="7859182"/>
            <a:ext cx="844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521249" y="7883948"/>
            <a:ext cx="126365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12800" algn="l"/>
              </a:tabLst>
            </a:pPr>
            <a:r>
              <a:rPr dirty="0" u="sng" baseline="2314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314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314" sz="1800" spc="-7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314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98</a:t>
            </a:r>
            <a:r>
              <a:rPr dirty="0" baseline="2314" sz="18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u="sng" baseline="2314" sz="1800" spc="-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baseline="2314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r>
              <a:rPr dirty="0" baseline="2314" sz="180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817647" y="7977044"/>
            <a:ext cx="40259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109301" y="7940828"/>
            <a:ext cx="207073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629" sz="1800">
                <a:latin typeface="Times New Roman"/>
                <a:cs typeface="Times New Roman"/>
              </a:rPr>
              <a:t>0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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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0.79847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up</a:t>
            </a:r>
            <a:r>
              <a:rPr dirty="0" baseline="4629" sz="1800" spc="-7">
                <a:latin typeface="Times New Roman"/>
                <a:cs typeface="Times New Roman"/>
              </a:rPr>
              <a:t>w</a:t>
            </a:r>
            <a:r>
              <a:rPr dirty="0" baseline="4629" sz="1800" spc="-15">
                <a:latin typeface="Times New Roman"/>
                <a:cs typeface="Times New Roman"/>
              </a:rPr>
              <a:t>ar</a:t>
            </a:r>
            <a:r>
              <a:rPr dirty="0" baseline="4629" sz="1800">
                <a:latin typeface="Times New Roman"/>
                <a:cs typeface="Times New Roman"/>
              </a:rPr>
              <a:t>d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m</a:t>
            </a:r>
            <a:r>
              <a:rPr dirty="0" baseline="4629" sz="1800">
                <a:latin typeface="Times New Roman"/>
                <a:cs typeface="Times New Roman"/>
              </a:rPr>
              <a:t>otion</a:t>
            </a:r>
            <a:r>
              <a:rPr dirty="0" baseline="4629" sz="1800" spc="-27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870359" y="7859182"/>
            <a:ext cx="653415" cy="343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50"/>
              </a:lnSpc>
              <a:spcBef>
                <a:spcPts val="100"/>
              </a:spcBef>
              <a:tabLst>
                <a:tab pos="581660" algn="l"/>
              </a:tabLst>
            </a:pPr>
            <a:r>
              <a:rPr dirty="0" baseline="4629" sz="1800">
                <a:latin typeface="Symbol"/>
                <a:cs typeface="Symbol"/>
              </a:rPr>
              <a:t>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  <a:p>
            <a:pPr marL="12700">
              <a:lnSpc>
                <a:spcPts val="1250"/>
              </a:lnSpc>
            </a:pPr>
            <a:r>
              <a:rPr dirty="0" sz="1200">
                <a:latin typeface="Symbol"/>
                <a:cs typeface="Symbol"/>
              </a:rPr>
              <a:t>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321650" y="8023829"/>
            <a:ext cx="844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413850" y="8096410"/>
            <a:ext cx="36639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16203" sz="1800">
                <a:latin typeface="Symbol"/>
                <a:cs typeface="Symbol"/>
              </a:rPr>
              <a:t></a:t>
            </a:r>
            <a:r>
              <a:rPr dirty="0" baseline="16203" sz="1800" spc="37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486329" y="8108334"/>
            <a:ext cx="39878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98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30092" sz="1800" spc="89">
                <a:latin typeface="Symbol"/>
                <a:cs typeface="Symbol"/>
              </a:rPr>
              <a:t></a:t>
            </a:r>
            <a:r>
              <a:rPr dirty="0" baseline="20833" sz="1800" spc="89">
                <a:latin typeface="Symbol"/>
                <a:cs typeface="Symbol"/>
              </a:rPr>
              <a:t></a:t>
            </a:r>
            <a:endParaRPr baseline="20833" sz="1800">
              <a:latin typeface="Symbol"/>
              <a:cs typeface="Symbo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439250" y="8147353"/>
            <a:ext cx="844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437525" y="8186471"/>
            <a:ext cx="55943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37037" sz="1800">
                <a:latin typeface="Symbol"/>
                <a:cs typeface="Symbol"/>
              </a:rPr>
              <a:t></a:t>
            </a:r>
            <a:endParaRPr baseline="37037" sz="180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870359" y="8248863"/>
            <a:ext cx="100965" cy="355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95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</a:t>
            </a:r>
            <a:endParaRPr sz="1200">
              <a:latin typeface="Symbol"/>
              <a:cs typeface="Symbol"/>
            </a:endParaRPr>
          </a:p>
          <a:p>
            <a:pPr marL="12700">
              <a:lnSpc>
                <a:spcPts val="1295"/>
              </a:lnSpc>
            </a:pPr>
            <a:r>
              <a:rPr dirty="0" sz="1200">
                <a:latin typeface="Symbol"/>
                <a:cs typeface="Symbol"/>
              </a:rPr>
              <a:t>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296250" y="8025358"/>
            <a:ext cx="601345" cy="587375"/>
          </a:xfrm>
          <a:prstGeom prst="rect">
            <a:avLst/>
          </a:prstGeom>
        </p:spPr>
        <p:txBody>
          <a:bodyPr wrap="square" lIns="0" tIns="11049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870"/>
              </a:spcBef>
              <a:tabLst>
                <a:tab pos="416559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60">
                <a:latin typeface="Symbol"/>
                <a:cs typeface="Symbol"/>
              </a:rPr>
              <a:t></a:t>
            </a:r>
            <a:r>
              <a:rPr dirty="0" baseline="-9259" sz="1800" spc="89">
                <a:latin typeface="Symbol"/>
                <a:cs typeface="Symbol"/>
              </a:rPr>
              <a:t></a:t>
            </a:r>
            <a:endParaRPr baseline="-9259" sz="1800">
              <a:latin typeface="Symbol"/>
              <a:cs typeface="Symbol"/>
            </a:endParaRPr>
          </a:p>
          <a:p>
            <a:pPr marL="44450">
              <a:lnSpc>
                <a:spcPct val="100000"/>
              </a:lnSpc>
              <a:spcBef>
                <a:spcPts val="770"/>
              </a:spcBef>
            </a:pPr>
            <a:r>
              <a:rPr dirty="0" sz="1200" spc="35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950412" y="8463543"/>
            <a:ext cx="238823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4629" sz="1800">
                <a:latin typeface="Times New Roman"/>
                <a:cs typeface="Times New Roman"/>
              </a:rPr>
              <a:t>0.79847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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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t</a:t>
            </a:r>
            <a:r>
              <a:rPr dirty="0" baseline="-15873" sz="1050" spc="-15">
                <a:latin typeface="Times New Roman"/>
                <a:cs typeface="Times New Roman"/>
              </a:rPr>
              <a:t>e</a:t>
            </a:r>
            <a:r>
              <a:rPr dirty="0" baseline="-15873" sz="1050" spc="-7">
                <a:latin typeface="Times New Roman"/>
                <a:cs typeface="Times New Roman"/>
              </a:rPr>
              <a:t>nd</a:t>
            </a:r>
            <a:r>
              <a:rPr dirty="0" baseline="-15873" sz="1050">
                <a:latin typeface="Times New Roman"/>
                <a:cs typeface="Times New Roman"/>
              </a:rPr>
              <a:t>  </a:t>
            </a:r>
            <a:r>
              <a:rPr dirty="0" baseline="-15873" sz="1050" spc="-52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do</a:t>
            </a:r>
            <a:r>
              <a:rPr dirty="0" baseline="4629" sz="1800" spc="-7">
                <a:latin typeface="Times New Roman"/>
                <a:cs typeface="Times New Roman"/>
              </a:rPr>
              <a:t>w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7">
                <a:latin typeface="Times New Roman"/>
                <a:cs typeface="Times New Roman"/>
              </a:rPr>
              <a:t>w</a:t>
            </a:r>
            <a:r>
              <a:rPr dirty="0" baseline="4629" sz="1800" spc="-15">
                <a:latin typeface="Times New Roman"/>
                <a:cs typeface="Times New Roman"/>
              </a:rPr>
              <a:t>ar</a:t>
            </a:r>
            <a:r>
              <a:rPr dirty="0" baseline="4629" sz="1800">
                <a:latin typeface="Times New Roman"/>
                <a:cs typeface="Times New Roman"/>
              </a:rPr>
              <a:t>d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m</a:t>
            </a:r>
            <a:r>
              <a:rPr dirty="0" baseline="4629" sz="1800">
                <a:latin typeface="Times New Roman"/>
                <a:cs typeface="Times New Roman"/>
              </a:rPr>
              <a:t>otion</a:t>
            </a:r>
            <a:r>
              <a:rPr dirty="0" baseline="4629" sz="1800" spc="-27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870359" y="8541774"/>
            <a:ext cx="1009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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327142" y="8648023"/>
            <a:ext cx="19748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1870359" y="8650469"/>
            <a:ext cx="1009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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573960" y="8403268"/>
            <a:ext cx="933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2572739" y="8648176"/>
            <a:ext cx="933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914400" y="914400"/>
            <a:ext cx="5943600" cy="8147684"/>
            <a:chOff x="914400" y="914400"/>
            <a:chExt cx="5943600" cy="8147684"/>
          </a:xfrm>
        </p:grpSpPr>
        <p:sp>
          <p:nvSpPr>
            <p:cNvPr id="72" name="object 72"/>
            <p:cNvSpPr/>
            <p:nvPr/>
          </p:nvSpPr>
          <p:spPr>
            <a:xfrm>
              <a:off x="914400" y="914399"/>
              <a:ext cx="5943600" cy="8147684"/>
            </a:xfrm>
            <a:custGeom>
              <a:avLst/>
              <a:gdLst/>
              <a:ahLst/>
              <a:cxnLst/>
              <a:rect l="l" t="t" r="r" b="b"/>
              <a:pathLst>
                <a:path w="5943600" h="8147684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8141208"/>
                  </a:lnTo>
                  <a:lnTo>
                    <a:pt x="6096" y="8141208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8141208"/>
                  </a:lnTo>
                  <a:lnTo>
                    <a:pt x="0" y="8147304"/>
                  </a:lnTo>
                  <a:lnTo>
                    <a:pt x="6096" y="8147304"/>
                  </a:lnTo>
                  <a:lnTo>
                    <a:pt x="5937504" y="8147304"/>
                  </a:lnTo>
                  <a:lnTo>
                    <a:pt x="5943600" y="8147304"/>
                  </a:lnTo>
                  <a:lnTo>
                    <a:pt x="5943600" y="8141208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457446" y="939799"/>
              <a:ext cx="2847974" cy="289559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80010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3810" rIns="0" bIns="0" rtlCol="0" vert="horz">
            <a:spAutoFit/>
          </a:bodyPr>
          <a:lstStyle/>
          <a:p>
            <a:pPr marL="67945">
              <a:lnSpc>
                <a:spcPct val="100000"/>
              </a:lnSpc>
              <a:spcBef>
                <a:spcPts val="30"/>
              </a:spcBef>
            </a:pP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baseline="-23809" sz="1050">
                <a:latin typeface="Times New Roman"/>
                <a:cs typeface="Times New Roman"/>
              </a:rPr>
              <a:t>end</a:t>
            </a:r>
            <a:r>
              <a:rPr dirty="0" baseline="-23809" sz="1050" spc="179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object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ground.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endParaRPr sz="1100">
              <a:latin typeface="Calibri"/>
              <a:cs typeface="Calibri"/>
            </a:endParaRPr>
          </a:p>
          <a:p>
            <a:pPr marL="67945" marR="232410">
              <a:lnSpc>
                <a:spcPct val="110000"/>
              </a:lnSpc>
              <a:spcBef>
                <a:spcPts val="275"/>
              </a:spcBef>
            </a:pPr>
            <a:r>
              <a:rPr dirty="0" sz="1100">
                <a:latin typeface="Calibri"/>
                <a:cs typeface="Calibri"/>
              </a:rPr>
              <a:t>leave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to you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wish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forewarned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work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unpleasant.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687" y="1853915"/>
            <a:ext cx="5945505" cy="372173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 marR="48895">
              <a:lnSpc>
                <a:spcPct val="109400"/>
              </a:lnSpc>
              <a:spcBef>
                <a:spcPts val="110"/>
              </a:spcBef>
            </a:pP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this problem </a:t>
            </a:r>
            <a:r>
              <a:rPr dirty="0" sz="1100">
                <a:latin typeface="Calibri"/>
                <a:cs typeface="Calibri"/>
              </a:rPr>
              <a:t>you now </a:t>
            </a:r>
            <a:r>
              <a:rPr dirty="0" sz="1100" spc="-5">
                <a:latin typeface="Calibri"/>
                <a:cs typeface="Calibri"/>
              </a:rPr>
              <a:t>know why we stick mostly with air resistance in the form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cv </a:t>
            </a:r>
            <a:r>
              <a:rPr dirty="0" sz="1100">
                <a:latin typeface="Calibri"/>
                <a:cs typeface="Calibri"/>
              </a:rPr>
              <a:t>!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</a:t>
            </a:r>
            <a:r>
              <a:rPr dirty="0" sz="1100" spc="-10">
                <a:latin typeface="Calibri"/>
                <a:cs typeface="Calibri"/>
              </a:rPr>
              <a:t>as </a:t>
            </a:r>
            <a:r>
              <a:rPr dirty="0" sz="1100" spc="-5">
                <a:latin typeface="Calibri"/>
                <a:cs typeface="Calibri"/>
              </a:rPr>
              <a:t> well,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saying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even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realistic.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-5">
                <a:latin typeface="Calibri"/>
                <a:cs typeface="Calibri"/>
              </a:rPr>
              <a:t> simply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chosen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illustrate 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downwards 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motion.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Secondly,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 always being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most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falling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object</a:t>
            </a:r>
            <a:r>
              <a:rPr dirty="0" sz="1100">
                <a:latin typeface="Calibri"/>
                <a:cs typeface="Calibri"/>
              </a:rPr>
              <a:t> ones</a:t>
            </a:r>
            <a:r>
              <a:rPr dirty="0" sz="1100" spc="-5">
                <a:latin typeface="Calibri"/>
                <a:cs typeface="Calibri"/>
              </a:rPr>
              <a:t> are.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Sometimes, 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 illustrated,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unpleasant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involve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work.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12700" marR="431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work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couple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importance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remembering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conventions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set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up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Awhile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 </a:t>
            </a:r>
            <a:r>
              <a:rPr dirty="0" sz="1100">
                <a:latin typeface="Calibri"/>
                <a:cs typeface="Calibri"/>
              </a:rPr>
              <a:t>I </a:t>
            </a:r>
            <a:r>
              <a:rPr dirty="0" sz="1100" spc="-5">
                <a:latin typeface="Calibri"/>
                <a:cs typeface="Calibri"/>
              </a:rPr>
              <a:t>gave </a:t>
            </a:r>
            <a:r>
              <a:rPr dirty="0" sz="1100" spc="5">
                <a:latin typeface="Calibri"/>
                <a:cs typeface="Calibri"/>
              </a:rPr>
              <a:t>my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sky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jumps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-5">
                <a:latin typeface="Calibri"/>
                <a:cs typeface="Calibri"/>
              </a:rPr>
              <a:t> plane.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my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engineering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majors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standard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convention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their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engineering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classes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upward, despite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motion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problem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 </a:t>
            </a:r>
            <a:r>
              <a:rPr dirty="0" sz="1100" spc="-5">
                <a:latin typeface="Calibri"/>
                <a:cs typeface="Calibri"/>
              </a:rPr>
              <a:t>downward.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wrong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assumption, 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convention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 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correctly deal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air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caused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incorrect answer.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moral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story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: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convention.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doesn’t </a:t>
            </a:r>
            <a:r>
              <a:rPr dirty="0" sz="1100">
                <a:latin typeface="Calibri"/>
                <a:cs typeface="Calibri"/>
              </a:rPr>
              <a:t> matter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convention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decided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IVP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sky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diver’s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time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854769" y="5993482"/>
            <a:ext cx="0" cy="184150"/>
          </a:xfrm>
          <a:custGeom>
            <a:avLst/>
            <a:gdLst/>
            <a:ahLst/>
            <a:cxnLst/>
            <a:rect l="l" t="t" r="r" b="b"/>
            <a:pathLst>
              <a:path w="0" h="184150">
                <a:moveTo>
                  <a:pt x="0" y="0"/>
                </a:moveTo>
                <a:lnTo>
                  <a:pt x="0" y="183689"/>
                </a:lnTo>
              </a:path>
            </a:pathLst>
          </a:custGeom>
          <a:ln w="76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954843" y="5993482"/>
            <a:ext cx="0" cy="184150"/>
          </a:xfrm>
          <a:custGeom>
            <a:avLst/>
            <a:gdLst/>
            <a:ahLst/>
            <a:cxnLst/>
            <a:rect l="l" t="t" r="r" b="b"/>
            <a:pathLst>
              <a:path w="0" h="184150">
                <a:moveTo>
                  <a:pt x="0" y="0"/>
                </a:moveTo>
                <a:lnTo>
                  <a:pt x="0" y="183689"/>
                </a:lnTo>
              </a:path>
            </a:pathLst>
          </a:custGeom>
          <a:ln w="76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557811" y="8784218"/>
            <a:ext cx="0" cy="183515"/>
          </a:xfrm>
          <a:custGeom>
            <a:avLst/>
            <a:gdLst/>
            <a:ahLst/>
            <a:cxnLst/>
            <a:rect l="l" t="t" r="r" b="b"/>
            <a:pathLst>
              <a:path w="0" h="183515">
                <a:moveTo>
                  <a:pt x="0" y="0"/>
                </a:moveTo>
                <a:lnTo>
                  <a:pt x="0" y="183235"/>
                </a:lnTo>
              </a:path>
            </a:pathLst>
          </a:custGeom>
          <a:ln w="754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657109" y="8784218"/>
            <a:ext cx="0" cy="183515"/>
          </a:xfrm>
          <a:custGeom>
            <a:avLst/>
            <a:gdLst/>
            <a:ahLst/>
            <a:cxnLst/>
            <a:rect l="l" t="t" r="r" b="b"/>
            <a:pathLst>
              <a:path w="0" h="183515">
                <a:moveTo>
                  <a:pt x="0" y="0"/>
                </a:moveTo>
                <a:lnTo>
                  <a:pt x="0" y="183235"/>
                </a:lnTo>
              </a:path>
            </a:pathLst>
          </a:custGeom>
          <a:ln w="754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17447" y="5772911"/>
            <a:ext cx="5937885" cy="3234055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390"/>
              </a:lnSpc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6</a:t>
            </a:r>
            <a:r>
              <a:rPr dirty="0" sz="1200" spc="325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velocity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60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kg </a:t>
            </a:r>
            <a:r>
              <a:rPr dirty="0" sz="1100" spc="-5">
                <a:latin typeface="Calibri"/>
                <a:cs typeface="Calibri"/>
              </a:rPr>
              <a:t>sky </a:t>
            </a:r>
            <a:r>
              <a:rPr dirty="0" sz="1100">
                <a:latin typeface="Calibri"/>
                <a:cs typeface="Calibri"/>
              </a:rPr>
              <a:t>diver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jumps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80"/>
              </a:spcBef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0.8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positive</a:t>
            </a: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400"/>
              </a:spcBef>
            </a:pPr>
            <a:r>
              <a:rPr dirty="0" sz="1100">
                <a:latin typeface="Calibri"/>
                <a:cs typeface="Calibri"/>
              </a:rPr>
              <a:t>direction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sky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diver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600">
              <a:latin typeface="Calibri"/>
              <a:cs typeface="Calibri"/>
            </a:endParaRPr>
          </a:p>
          <a:p>
            <a:pPr marL="67945" marR="198755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gravity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force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forces 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 is</a:t>
            </a:r>
            <a:endParaRPr sz="1100">
              <a:latin typeface="Calibri"/>
              <a:cs typeface="Calibri"/>
            </a:endParaRPr>
          </a:p>
          <a:p>
            <a:pPr algn="ctr" marR="300990">
              <a:lnSpc>
                <a:spcPts val="1910"/>
              </a:lnSpc>
              <a:tabLst>
                <a:tab pos="183959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m</a:t>
            </a:r>
            <a:r>
              <a:rPr dirty="0" baseline="4629" sz="1800" spc="15" i="1">
                <a:latin typeface="Times New Roman"/>
                <a:cs typeface="Times New Roman"/>
              </a:rPr>
              <a:t>v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Symbol"/>
                <a:cs typeface="Symbol"/>
              </a:rPr>
              <a:t></a:t>
            </a:r>
            <a:r>
              <a:rPr dirty="0" baseline="4629" sz="1800" spc="-7" i="1">
                <a:latin typeface="Times New Roman"/>
                <a:cs typeface="Times New Roman"/>
              </a:rPr>
              <a:t>m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0.8</a:t>
            </a:r>
            <a:r>
              <a:rPr dirty="0" baseline="4629" sz="1800" spc="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29046" y="7327189"/>
            <a:ext cx="695324" cy="72389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50009" y="4766369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24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60420" y="1068456"/>
            <a:ext cx="5857875" cy="38969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 marR="3048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arises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go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remove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absolute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bars.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problem</a:t>
            </a:r>
            <a:r>
              <a:rPr dirty="0" sz="1100">
                <a:latin typeface="Calibri"/>
                <a:cs typeface="Calibri"/>
              </a:rPr>
              <a:t> they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removed.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their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forgotten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direction </a:t>
            </a:r>
            <a:r>
              <a:rPr dirty="0" sz="1100">
                <a:latin typeface="Calibri"/>
                <a:cs typeface="Calibri"/>
              </a:rPr>
              <a:t>of motion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dropped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bars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 algn="ctr" marR="307340">
              <a:lnSpc>
                <a:spcPct val="100000"/>
              </a:lnSpc>
              <a:spcBef>
                <a:spcPts val="5"/>
              </a:spcBef>
              <a:tabLst>
                <a:tab pos="1838325" algn="l"/>
                <a:tab pos="275018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mv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Symbol"/>
                <a:cs typeface="Symbol"/>
              </a:rPr>
              <a:t></a:t>
            </a:r>
            <a:r>
              <a:rPr dirty="0" baseline="4629" sz="1800" spc="15" i="1">
                <a:latin typeface="Times New Roman"/>
                <a:cs typeface="Times New Roman"/>
              </a:rPr>
              <a:t>mg</a:t>
            </a:r>
            <a:r>
              <a:rPr dirty="0" baseline="4629" sz="1800" spc="-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0.8</a:t>
            </a:r>
            <a:r>
              <a:rPr dirty="0" baseline="4629" sz="1800" spc="-7" i="1">
                <a:latin typeface="Times New Roman"/>
                <a:cs typeface="Times New Roman"/>
              </a:rPr>
              <a:t>v	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50">
                <a:latin typeface="Symbol"/>
                <a:cs typeface="Symbol"/>
              </a:rPr>
              <a:t></a:t>
            </a:r>
            <a:r>
              <a:rPr dirty="0" baseline="4629" sz="1800" spc="-75">
                <a:latin typeface="Times New Roman"/>
                <a:cs typeface="Times New Roman"/>
              </a:rPr>
              <a:t>0</a:t>
            </a:r>
            <a:r>
              <a:rPr dirty="0" sz="1600" spc="-50">
                <a:latin typeface="Symbol"/>
                <a:cs typeface="Symbol"/>
              </a:rPr>
              <a:t></a:t>
            </a:r>
            <a:r>
              <a:rPr dirty="0" sz="1600" spc="-1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	</a:t>
            </a:r>
            <a:r>
              <a:rPr dirty="0" sz="1600" spc="-15">
                <a:latin typeface="Symbol"/>
                <a:cs typeface="Symbol"/>
              </a:rPr>
              <a:t></a:t>
            </a:r>
            <a:r>
              <a:rPr dirty="0" baseline="4629" sz="1800" spc="-22">
                <a:latin typeface="Times New Roman"/>
                <a:cs typeface="Times New Roman"/>
              </a:rPr>
              <a:t>incorrect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IVP!!</a:t>
            </a:r>
            <a:r>
              <a:rPr dirty="0" sz="1600" spc="-45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25400" marR="59055">
              <a:lnSpc>
                <a:spcPct val="109500"/>
              </a:lnSpc>
              <a:spcBef>
                <a:spcPts val="156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incorrect?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convention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upward.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object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moving</a:t>
            </a:r>
            <a:r>
              <a:rPr dirty="0" sz="1100">
                <a:latin typeface="Calibri"/>
                <a:cs typeface="Calibri"/>
              </a:rPr>
              <a:t> downward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negative!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dropping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bars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negative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hence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 </a:t>
            </a:r>
            <a:r>
              <a:rPr dirty="0" sz="1100" spc="-5">
                <a:latin typeface="Calibri"/>
                <a:cs typeface="Calibri"/>
              </a:rPr>
              <a:t>acting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 direction!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25400" marR="198120">
              <a:lnSpc>
                <a:spcPct val="109600"/>
              </a:lnSpc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|</a:t>
            </a:r>
            <a:r>
              <a:rPr dirty="0" sz="1100" spc="-5" i="1">
                <a:latin typeface="Calibri"/>
                <a:cs typeface="Calibri"/>
              </a:rPr>
              <a:t>v</a:t>
            </a:r>
            <a:r>
              <a:rPr dirty="0" sz="1100" spc="-5">
                <a:latin typeface="Calibri"/>
                <a:cs typeface="Calibri"/>
              </a:rPr>
              <a:t>|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-</a:t>
            </a:r>
            <a:r>
              <a:rPr dirty="0" sz="1100" spc="-5" i="1">
                <a:latin typeface="Calibri"/>
                <a:cs typeface="Calibri"/>
              </a:rPr>
              <a:t>v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this,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becomes</a:t>
            </a:r>
            <a:r>
              <a:rPr dirty="0" baseline="5050" sz="1650" spc="-7">
                <a:latin typeface="Calibri"/>
                <a:cs typeface="Calibri"/>
              </a:rPr>
              <a:t> F</a:t>
            </a:r>
            <a:r>
              <a:rPr dirty="0" sz="700" spc="-5">
                <a:latin typeface="Calibri"/>
                <a:cs typeface="Calibri"/>
              </a:rPr>
              <a:t>A</a:t>
            </a:r>
            <a:r>
              <a:rPr dirty="0" sz="700" spc="10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baseline="5050" sz="1650" spc="-7">
                <a:latin typeface="Calibri"/>
                <a:cs typeface="Calibri"/>
              </a:rPr>
              <a:t> -0.8</a:t>
            </a:r>
            <a:r>
              <a:rPr dirty="0" baseline="5050" sz="1650" spc="-7" i="1">
                <a:latin typeface="Calibri"/>
                <a:cs typeface="Calibri"/>
              </a:rPr>
              <a:t>v</a:t>
            </a:r>
            <a:r>
              <a:rPr dirty="0" baseline="5050" sz="1650" spc="7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despite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appearances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 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positive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force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since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7">
                <a:latin typeface="Calibri"/>
                <a:cs typeface="Calibri"/>
              </a:rPr>
              <a:t> “-”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cancels </a:t>
            </a:r>
            <a:r>
              <a:rPr dirty="0" baseline="5050" sz="1650">
                <a:latin typeface="Calibri"/>
                <a:cs typeface="Calibri"/>
              </a:rPr>
              <a:t>out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against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(which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25400">
              <a:lnSpc>
                <a:spcPts val="1315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 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endParaRPr sz="1100">
              <a:latin typeface="Calibri"/>
              <a:cs typeface="Calibri"/>
            </a:endParaRPr>
          </a:p>
          <a:p>
            <a:pPr algn="ctr" marR="306705">
              <a:lnSpc>
                <a:spcPts val="1914"/>
              </a:lnSpc>
              <a:tabLst>
                <a:tab pos="183959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m</a:t>
            </a:r>
            <a:r>
              <a:rPr dirty="0" baseline="4629" sz="1800" spc="15" i="1">
                <a:latin typeface="Times New Roman"/>
                <a:cs typeface="Times New Roman"/>
              </a:rPr>
              <a:t>v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Symbol"/>
                <a:cs typeface="Symbol"/>
              </a:rPr>
              <a:t></a:t>
            </a:r>
            <a:r>
              <a:rPr dirty="0" baseline="4629" sz="1800" spc="-7" i="1">
                <a:latin typeface="Times New Roman"/>
                <a:cs typeface="Times New Roman"/>
              </a:rPr>
              <a:t>m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0.</a:t>
            </a:r>
            <a:r>
              <a:rPr dirty="0" baseline="4629" sz="1800" spc="-30">
                <a:latin typeface="Times New Roman"/>
                <a:cs typeface="Times New Roman"/>
              </a:rPr>
              <a:t>8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689"/>
              </a:spcBef>
            </a:pP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Calibri"/>
              <a:cs typeface="Calibri"/>
            </a:endParaRPr>
          </a:p>
          <a:p>
            <a:pPr marL="2496185" marR="2131695" indent="-673100">
              <a:lnSpc>
                <a:spcPct val="57699"/>
              </a:lnSpc>
              <a:tabLst>
                <a:tab pos="3209925" algn="l"/>
              </a:tabLst>
            </a:pPr>
            <a:r>
              <a:rPr dirty="0" baseline="4830" sz="1725" spc="44" i="1">
                <a:latin typeface="Times New Roman"/>
                <a:cs typeface="Times New Roman"/>
              </a:rPr>
              <a:t>v</a:t>
            </a:r>
            <a:r>
              <a:rPr dirty="0" baseline="7246" sz="1725" spc="15">
                <a:latin typeface="Symbol"/>
                <a:cs typeface="Symbol"/>
              </a:rPr>
              <a:t></a:t>
            </a:r>
            <a:r>
              <a:rPr dirty="0" baseline="7246" sz="1725" spc="-6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30">
                <a:latin typeface="Times New Roman"/>
                <a:cs typeface="Times New Roman"/>
              </a:rPr>
              <a:t>9.8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 </a:t>
            </a:r>
            <a:r>
              <a:rPr dirty="0" baseline="41062" sz="1725" spc="30" i="1">
                <a:latin typeface="Times New Roman"/>
                <a:cs typeface="Times New Roman"/>
              </a:rPr>
              <a:t>v</a:t>
            </a:r>
            <a:r>
              <a:rPr dirty="0" baseline="41062" sz="1725" i="1">
                <a:latin typeface="Times New Roman"/>
                <a:cs typeface="Times New Roman"/>
              </a:rPr>
              <a:t>	</a:t>
            </a:r>
            <a:r>
              <a:rPr dirty="0" baseline="4830" sz="1725" spc="30" i="1">
                <a:latin typeface="Times New Roman"/>
                <a:cs typeface="Times New Roman"/>
              </a:rPr>
              <a:t>v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127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Times New Roman"/>
                <a:cs typeface="Times New Roman"/>
              </a:rPr>
              <a:t>0  </a:t>
            </a:r>
            <a:r>
              <a:rPr dirty="0" sz="1150" spc="25">
                <a:latin typeface="Times New Roman"/>
                <a:cs typeface="Times New Roman"/>
              </a:rPr>
              <a:t>75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70363" y="5496107"/>
            <a:ext cx="181610" cy="2622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90344" y="5559672"/>
            <a:ext cx="88900" cy="11683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600" spc="-5">
                <a:latin typeface="Times New Roman"/>
                <a:cs typeface="Times New Roman"/>
              </a:rPr>
              <a:t>75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6027" y="5103996"/>
            <a:ext cx="5652770" cy="50863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sake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completeness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velocity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diver, 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until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parachute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opens,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endParaRPr sz="1100">
              <a:latin typeface="Calibri"/>
              <a:cs typeface="Calibri"/>
            </a:endParaRPr>
          </a:p>
          <a:p>
            <a:pPr algn="ctr" marL="1029335">
              <a:lnSpc>
                <a:spcPct val="100000"/>
              </a:lnSpc>
              <a:spcBef>
                <a:spcPts val="90"/>
              </a:spcBef>
            </a:pPr>
            <a:r>
              <a:rPr dirty="0" u="sng" sz="700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700" spc="7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31208" y="5512199"/>
            <a:ext cx="61594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Symbol"/>
                <a:cs typeface="Symbol"/>
              </a:rPr>
              <a:t></a:t>
            </a:r>
            <a:endParaRPr sz="6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84636" y="5531816"/>
            <a:ext cx="50355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v</a:t>
            </a:r>
            <a:r>
              <a:rPr dirty="0" sz="1150" spc="280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1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75175" y="5531816"/>
            <a:ext cx="66421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735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73</a:t>
            </a:r>
            <a:r>
              <a:rPr dirty="0" sz="1150" spc="-15">
                <a:latin typeface="Times New Roman"/>
                <a:cs typeface="Times New Roman"/>
              </a:rPr>
              <a:t>5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14400" y="914399"/>
            <a:ext cx="5943600" cy="4875530"/>
          </a:xfrm>
          <a:custGeom>
            <a:avLst/>
            <a:gdLst/>
            <a:ahLst/>
            <a:cxnLst/>
            <a:rect l="l" t="t" r="r" b="b"/>
            <a:pathLst>
              <a:path w="5943600" h="487553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4869180"/>
                </a:lnTo>
                <a:lnTo>
                  <a:pt x="6096" y="486918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4869180"/>
                </a:lnTo>
                <a:lnTo>
                  <a:pt x="0" y="4875276"/>
                </a:lnTo>
                <a:lnTo>
                  <a:pt x="6096" y="4875276"/>
                </a:lnTo>
                <a:lnTo>
                  <a:pt x="5937504" y="4875276"/>
                </a:lnTo>
                <a:lnTo>
                  <a:pt x="5943600" y="4875276"/>
                </a:lnTo>
                <a:lnTo>
                  <a:pt x="5943600" y="486918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901700" y="5936063"/>
            <a:ext cx="5876290" cy="9461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made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students were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hurry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weren’t paying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attention,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they </a:t>
            </a:r>
            <a:r>
              <a:rPr dirty="0" sz="1100" spc="-5">
                <a:latin typeface="Calibri"/>
                <a:cs typeface="Calibri"/>
              </a:rPr>
              <a:t>simply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motion!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attention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problems.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worked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854769" y="7300952"/>
            <a:ext cx="0" cy="184150"/>
          </a:xfrm>
          <a:custGeom>
            <a:avLst/>
            <a:gdLst/>
            <a:ahLst/>
            <a:cxnLst/>
            <a:rect l="l" t="t" r="r" b="b"/>
            <a:pathLst>
              <a:path w="0" h="184150">
                <a:moveTo>
                  <a:pt x="0" y="0"/>
                </a:moveTo>
                <a:lnTo>
                  <a:pt x="0" y="183688"/>
                </a:lnTo>
              </a:path>
            </a:pathLst>
          </a:custGeom>
          <a:ln w="76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954843" y="7300952"/>
            <a:ext cx="0" cy="184150"/>
          </a:xfrm>
          <a:custGeom>
            <a:avLst/>
            <a:gdLst/>
            <a:ahLst/>
            <a:cxnLst/>
            <a:rect l="l" t="t" r="r" b="b"/>
            <a:pathLst>
              <a:path w="0" h="184150">
                <a:moveTo>
                  <a:pt x="0" y="0"/>
                </a:moveTo>
                <a:lnTo>
                  <a:pt x="0" y="183688"/>
                </a:lnTo>
              </a:path>
            </a:pathLst>
          </a:custGeom>
          <a:ln w="76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917447" y="7080504"/>
            <a:ext cx="5937885" cy="116586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380"/>
              </a:lnSpc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7</a:t>
            </a:r>
            <a:r>
              <a:rPr dirty="0" sz="1200" spc="325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velocity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60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kg </a:t>
            </a:r>
            <a:r>
              <a:rPr dirty="0" sz="1100" spc="-5">
                <a:latin typeface="Calibri"/>
                <a:cs typeface="Calibri"/>
              </a:rPr>
              <a:t>sky </a:t>
            </a:r>
            <a:r>
              <a:rPr dirty="0" sz="1100">
                <a:latin typeface="Calibri"/>
                <a:cs typeface="Calibri"/>
              </a:rPr>
              <a:t>diver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jumps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endParaRPr sz="1100">
              <a:latin typeface="Calibri"/>
              <a:cs typeface="Calibri"/>
            </a:endParaRPr>
          </a:p>
          <a:p>
            <a:pPr marL="67945" marR="391795">
              <a:lnSpc>
                <a:spcPts val="1739"/>
              </a:lnSpc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no initial velocity and an air resistance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0.8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this example assume 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positive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direction</a:t>
            </a:r>
            <a:r>
              <a:rPr dirty="0" sz="1100" spc="-10">
                <a:latin typeface="Calibri"/>
                <a:cs typeface="Calibri"/>
              </a:rPr>
              <a:t>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sky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diver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61725" y="3742447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244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60567" y="2328756"/>
            <a:ext cx="5730240" cy="1959610"/>
          </a:xfrm>
          <a:prstGeom prst="rect">
            <a:avLst/>
          </a:prstGeom>
        </p:spPr>
        <p:txBody>
          <a:bodyPr wrap="square" lIns="0" tIns="5715" rIns="0" bIns="0" rtlCol="0" vert="horz">
            <a:spAutoFit/>
          </a:bodyPr>
          <a:lstStyle/>
          <a:p>
            <a:pPr marL="25400" marR="30480">
              <a:lnSpc>
                <a:spcPct val="113199"/>
              </a:lnSpc>
              <a:spcBef>
                <a:spcPts val="45"/>
              </a:spcBef>
            </a:pP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due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gravity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downward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an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motion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downward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velocity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positive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so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|</a:t>
            </a:r>
            <a:r>
              <a:rPr dirty="0" baseline="5050" sz="1650" i="1">
                <a:latin typeface="Calibri"/>
                <a:cs typeface="Calibri"/>
              </a:rPr>
              <a:t>v</a:t>
            </a:r>
            <a:r>
              <a:rPr dirty="0" baseline="5050" sz="1650">
                <a:latin typeface="Calibri"/>
                <a:cs typeface="Calibri"/>
              </a:rPr>
              <a:t>|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v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359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air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resistance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F</a:t>
            </a:r>
            <a:r>
              <a:rPr dirty="0" sz="700" spc="-10">
                <a:latin typeface="Calibri"/>
                <a:cs typeface="Calibri"/>
              </a:rPr>
              <a:t>A</a:t>
            </a:r>
            <a:r>
              <a:rPr dirty="0" sz="70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-0.8</a:t>
            </a:r>
            <a:r>
              <a:rPr dirty="0" baseline="5050" sz="1650" spc="-7" i="1">
                <a:latin typeface="Calibri"/>
                <a:cs typeface="Calibri"/>
              </a:rPr>
              <a:t>v</a:t>
            </a:r>
            <a:r>
              <a:rPr dirty="0" baseline="5050" sz="1650" spc="-7">
                <a:latin typeface="Calibri"/>
                <a:cs typeface="Calibri"/>
              </a:rPr>
              <a:t>.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IVP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case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endParaRPr baseline="5050" sz="1650">
              <a:latin typeface="Calibri"/>
              <a:cs typeface="Calibri"/>
            </a:endParaRPr>
          </a:p>
          <a:p>
            <a:pPr algn="ctr" marR="179705">
              <a:lnSpc>
                <a:spcPts val="1825"/>
              </a:lnSpc>
              <a:tabLst>
                <a:tab pos="183959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m</a:t>
            </a:r>
            <a:r>
              <a:rPr dirty="0" baseline="4629" sz="1800" spc="15" i="1">
                <a:latin typeface="Times New Roman"/>
                <a:cs typeface="Times New Roman"/>
              </a:rPr>
              <a:t>v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m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0.</a:t>
            </a:r>
            <a:r>
              <a:rPr dirty="0" baseline="4629" sz="1800" spc="-30">
                <a:latin typeface="Times New Roman"/>
                <a:cs typeface="Times New Roman"/>
              </a:rPr>
              <a:t>8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675"/>
              </a:spcBef>
            </a:pP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2407920" marR="2003425" indent="-584835">
              <a:lnSpc>
                <a:spcPct val="55800"/>
              </a:lnSpc>
              <a:tabLst>
                <a:tab pos="3209925" algn="l"/>
              </a:tabLst>
            </a:pPr>
            <a:r>
              <a:rPr dirty="0" baseline="4629" sz="1800" spc="15" i="1">
                <a:latin typeface="Times New Roman"/>
                <a:cs typeface="Times New Roman"/>
              </a:rPr>
              <a:t>v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9.8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39351" sz="1800" i="1">
                <a:latin typeface="Times New Roman"/>
                <a:cs typeface="Times New Roman"/>
              </a:rPr>
              <a:t>v</a:t>
            </a:r>
            <a:r>
              <a:rPr dirty="0" baseline="39351" sz="1800" i="1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  </a:t>
            </a:r>
            <a:r>
              <a:rPr dirty="0" sz="1200">
                <a:latin typeface="Times New Roman"/>
                <a:cs typeface="Times New Roman"/>
              </a:rPr>
              <a:t>75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13234" y="4301887"/>
            <a:ext cx="182245" cy="26860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63552" y="4273341"/>
            <a:ext cx="201295" cy="2127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ts val="850"/>
              </a:lnSpc>
              <a:spcBef>
                <a:spcPts val="110"/>
              </a:spcBef>
            </a:pPr>
            <a:r>
              <a:rPr dirty="0" baseline="-19841" sz="1050" spc="67">
                <a:latin typeface="Symbol"/>
                <a:cs typeface="Symbol"/>
              </a:rPr>
              <a:t></a:t>
            </a:r>
            <a:r>
              <a:rPr dirty="0" u="sng" sz="700" spc="-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800" spc="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800">
              <a:latin typeface="Times New Roman"/>
              <a:cs typeface="Times New Roman"/>
            </a:endParaRPr>
          </a:p>
          <a:p>
            <a:pPr marL="84455">
              <a:lnSpc>
                <a:spcPts val="610"/>
              </a:lnSpc>
            </a:pPr>
            <a:r>
              <a:rPr dirty="0" sz="600" spc="-5">
                <a:latin typeface="Times New Roman"/>
                <a:cs typeface="Times New Roman"/>
              </a:rPr>
              <a:t>75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27248" y="4338473"/>
            <a:ext cx="106997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735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73</a:t>
            </a:r>
            <a:r>
              <a:rPr dirty="0" sz="1200" spc="-40">
                <a:latin typeface="Times New Roman"/>
                <a:cs typeface="Times New Roman"/>
              </a:rPr>
              <a:t>5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86027" y="4741247"/>
            <a:ext cx="572452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 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except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opposite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expected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conventions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switched between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14400" y="914400"/>
            <a:ext cx="5943600" cy="4238625"/>
            <a:chOff x="914400" y="914400"/>
            <a:chExt cx="5943600" cy="4238625"/>
          </a:xfrm>
        </p:grpSpPr>
        <p:sp>
          <p:nvSpPr>
            <p:cNvPr id="9" name="object 9"/>
            <p:cNvSpPr/>
            <p:nvPr/>
          </p:nvSpPr>
          <p:spPr>
            <a:xfrm>
              <a:off x="914400" y="914399"/>
              <a:ext cx="5943600" cy="4238625"/>
            </a:xfrm>
            <a:custGeom>
              <a:avLst/>
              <a:gdLst/>
              <a:ahLst/>
              <a:cxnLst/>
              <a:rect l="l" t="t" r="r" b="b"/>
              <a:pathLst>
                <a:path w="5943600" h="423862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4232148"/>
                  </a:lnTo>
                  <a:lnTo>
                    <a:pt x="6096" y="4232148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4232148"/>
                  </a:lnTo>
                  <a:lnTo>
                    <a:pt x="0" y="4238244"/>
                  </a:lnTo>
                  <a:lnTo>
                    <a:pt x="6096" y="4238244"/>
                  </a:lnTo>
                  <a:lnTo>
                    <a:pt x="5937504" y="4238244"/>
                  </a:lnTo>
                  <a:lnTo>
                    <a:pt x="5943600" y="4238244"/>
                  </a:lnTo>
                  <a:lnTo>
                    <a:pt x="5943600" y="4232148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43321" y="1292224"/>
              <a:ext cx="819149" cy="7048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865" y="8372230"/>
            <a:ext cx="2068830" cy="187960"/>
          </a:xfrm>
          <a:custGeom>
            <a:avLst/>
            <a:gdLst/>
            <a:ahLst/>
            <a:cxnLst/>
            <a:rect l="l" t="t" r="r" b="b"/>
            <a:pathLst>
              <a:path w="2068830" h="187959">
                <a:moveTo>
                  <a:pt x="2035517" y="-6"/>
                </a:moveTo>
                <a:lnTo>
                  <a:pt x="33162" y="-6"/>
                </a:lnTo>
                <a:lnTo>
                  <a:pt x="8290" y="41742"/>
                </a:lnTo>
                <a:lnTo>
                  <a:pt x="0" y="93794"/>
                </a:lnTo>
                <a:lnTo>
                  <a:pt x="8290" y="145846"/>
                </a:lnTo>
                <a:lnTo>
                  <a:pt x="33162" y="187595"/>
                </a:lnTo>
                <a:lnTo>
                  <a:pt x="2035517" y="187595"/>
                </a:lnTo>
                <a:lnTo>
                  <a:pt x="2060389" y="145846"/>
                </a:lnTo>
                <a:lnTo>
                  <a:pt x="2068680" y="93794"/>
                </a:lnTo>
                <a:lnTo>
                  <a:pt x="2060389" y="41742"/>
                </a:lnTo>
                <a:lnTo>
                  <a:pt x="2035517" y="-6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868" y="3527297"/>
            <a:ext cx="5523230" cy="556895"/>
          </a:xfrm>
          <a:custGeom>
            <a:avLst/>
            <a:gdLst/>
            <a:ahLst/>
            <a:cxnLst/>
            <a:rect l="l" t="t" r="r" b="b"/>
            <a:pathLst>
              <a:path w="5523230" h="556895">
                <a:moveTo>
                  <a:pt x="5522811" y="278168"/>
                </a:moveTo>
                <a:lnTo>
                  <a:pt x="5514518" y="226123"/>
                </a:lnTo>
                <a:lnTo>
                  <a:pt x="5489651" y="184378"/>
                </a:lnTo>
                <a:lnTo>
                  <a:pt x="5482564" y="184378"/>
                </a:lnTo>
                <a:lnTo>
                  <a:pt x="5505539" y="145846"/>
                </a:lnTo>
                <a:lnTo>
                  <a:pt x="5513819" y="93802"/>
                </a:lnTo>
                <a:lnTo>
                  <a:pt x="5505539" y="41757"/>
                </a:lnTo>
                <a:lnTo>
                  <a:pt x="5480659" y="0"/>
                </a:lnTo>
                <a:lnTo>
                  <a:pt x="1436573" y="0"/>
                </a:lnTo>
                <a:lnTo>
                  <a:pt x="1411693" y="41757"/>
                </a:lnTo>
                <a:lnTo>
                  <a:pt x="1403400" y="93802"/>
                </a:lnTo>
                <a:lnTo>
                  <a:pt x="1411693" y="145846"/>
                </a:lnTo>
                <a:lnTo>
                  <a:pt x="1434655" y="184378"/>
                </a:lnTo>
                <a:lnTo>
                  <a:pt x="33159" y="184378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2194" y="370357"/>
                </a:lnTo>
                <a:lnTo>
                  <a:pt x="8293" y="410489"/>
                </a:lnTo>
                <a:lnTo>
                  <a:pt x="0" y="462546"/>
                </a:lnTo>
                <a:lnTo>
                  <a:pt x="8293" y="514591"/>
                </a:lnTo>
                <a:lnTo>
                  <a:pt x="33159" y="556336"/>
                </a:lnTo>
                <a:lnTo>
                  <a:pt x="368693" y="556336"/>
                </a:lnTo>
                <a:lnTo>
                  <a:pt x="393560" y="514591"/>
                </a:lnTo>
                <a:lnTo>
                  <a:pt x="401853" y="462546"/>
                </a:lnTo>
                <a:lnTo>
                  <a:pt x="393560" y="410489"/>
                </a:lnTo>
                <a:lnTo>
                  <a:pt x="370611" y="371970"/>
                </a:lnTo>
                <a:lnTo>
                  <a:pt x="5489651" y="371970"/>
                </a:lnTo>
                <a:lnTo>
                  <a:pt x="5514518" y="330225"/>
                </a:lnTo>
                <a:lnTo>
                  <a:pt x="5522811" y="278168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52792" y="6537273"/>
            <a:ext cx="5556885" cy="372110"/>
          </a:xfrm>
          <a:custGeom>
            <a:avLst/>
            <a:gdLst/>
            <a:ahLst/>
            <a:cxnLst/>
            <a:rect l="l" t="t" r="r" b="b"/>
            <a:pathLst>
              <a:path w="5556884" h="372109">
                <a:moveTo>
                  <a:pt x="5556605" y="93802"/>
                </a:moveTo>
                <a:lnTo>
                  <a:pt x="5548312" y="41757"/>
                </a:lnTo>
                <a:lnTo>
                  <a:pt x="5523446" y="0"/>
                </a:lnTo>
                <a:lnTo>
                  <a:pt x="709612" y="0"/>
                </a:lnTo>
                <a:lnTo>
                  <a:pt x="684745" y="41757"/>
                </a:lnTo>
                <a:lnTo>
                  <a:pt x="676452" y="93802"/>
                </a:lnTo>
                <a:lnTo>
                  <a:pt x="684745" y="145859"/>
                </a:lnTo>
                <a:lnTo>
                  <a:pt x="707682" y="184378"/>
                </a:lnTo>
                <a:lnTo>
                  <a:pt x="33172" y="184378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72" y="371970"/>
                </a:lnTo>
                <a:lnTo>
                  <a:pt x="3221075" y="371970"/>
                </a:lnTo>
                <a:lnTo>
                  <a:pt x="3245955" y="330225"/>
                </a:lnTo>
                <a:lnTo>
                  <a:pt x="3254235" y="278180"/>
                </a:lnTo>
                <a:lnTo>
                  <a:pt x="3245955" y="226123"/>
                </a:lnTo>
                <a:lnTo>
                  <a:pt x="3222993" y="187604"/>
                </a:lnTo>
                <a:lnTo>
                  <a:pt x="5523446" y="187604"/>
                </a:lnTo>
                <a:lnTo>
                  <a:pt x="5548312" y="145859"/>
                </a:lnTo>
                <a:lnTo>
                  <a:pt x="5556605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2868" y="5183568"/>
            <a:ext cx="5678805" cy="556895"/>
          </a:xfrm>
          <a:custGeom>
            <a:avLst/>
            <a:gdLst/>
            <a:ahLst/>
            <a:cxnLst/>
            <a:rect l="l" t="t" r="r" b="b"/>
            <a:pathLst>
              <a:path w="5678805" h="556895">
                <a:moveTo>
                  <a:pt x="5678322" y="93802"/>
                </a:moveTo>
                <a:lnTo>
                  <a:pt x="5670029" y="41744"/>
                </a:lnTo>
                <a:lnTo>
                  <a:pt x="5645162" y="0"/>
                </a:lnTo>
                <a:lnTo>
                  <a:pt x="1165313" y="0"/>
                </a:lnTo>
                <a:lnTo>
                  <a:pt x="1140434" y="41744"/>
                </a:lnTo>
                <a:lnTo>
                  <a:pt x="1132141" y="93802"/>
                </a:lnTo>
                <a:lnTo>
                  <a:pt x="1140434" y="145846"/>
                </a:lnTo>
                <a:lnTo>
                  <a:pt x="1163396" y="184378"/>
                </a:lnTo>
                <a:lnTo>
                  <a:pt x="33159" y="184378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2194" y="370370"/>
                </a:lnTo>
                <a:lnTo>
                  <a:pt x="8293" y="410502"/>
                </a:lnTo>
                <a:lnTo>
                  <a:pt x="0" y="462546"/>
                </a:lnTo>
                <a:lnTo>
                  <a:pt x="8293" y="514591"/>
                </a:lnTo>
                <a:lnTo>
                  <a:pt x="33159" y="556348"/>
                </a:lnTo>
                <a:lnTo>
                  <a:pt x="2379357" y="556348"/>
                </a:lnTo>
                <a:lnTo>
                  <a:pt x="2404224" y="514591"/>
                </a:lnTo>
                <a:lnTo>
                  <a:pt x="2412517" y="462546"/>
                </a:lnTo>
                <a:lnTo>
                  <a:pt x="2404224" y="410502"/>
                </a:lnTo>
                <a:lnTo>
                  <a:pt x="2381275" y="371970"/>
                </a:lnTo>
                <a:lnTo>
                  <a:pt x="5619902" y="371970"/>
                </a:lnTo>
                <a:lnTo>
                  <a:pt x="5644769" y="330225"/>
                </a:lnTo>
                <a:lnTo>
                  <a:pt x="5653062" y="278168"/>
                </a:lnTo>
                <a:lnTo>
                  <a:pt x="5644769" y="226123"/>
                </a:lnTo>
                <a:lnTo>
                  <a:pt x="5621807" y="187591"/>
                </a:lnTo>
                <a:lnTo>
                  <a:pt x="5645162" y="187591"/>
                </a:lnTo>
                <a:lnTo>
                  <a:pt x="5670029" y="145846"/>
                </a:lnTo>
                <a:lnTo>
                  <a:pt x="5678322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845102" y="4631992"/>
            <a:ext cx="2821305" cy="187960"/>
          </a:xfrm>
          <a:custGeom>
            <a:avLst/>
            <a:gdLst/>
            <a:ahLst/>
            <a:cxnLst/>
            <a:rect l="l" t="t" r="r" b="b"/>
            <a:pathLst>
              <a:path w="2821304" h="187960">
                <a:moveTo>
                  <a:pt x="2787724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2" y="187589"/>
                </a:lnTo>
                <a:lnTo>
                  <a:pt x="2787724" y="187589"/>
                </a:lnTo>
                <a:lnTo>
                  <a:pt x="2812596" y="145843"/>
                </a:lnTo>
                <a:lnTo>
                  <a:pt x="2820887" y="93795"/>
                </a:lnTo>
                <a:lnTo>
                  <a:pt x="2812596" y="41746"/>
                </a:lnTo>
                <a:lnTo>
                  <a:pt x="2787724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52872" y="4631985"/>
            <a:ext cx="1744980" cy="187960"/>
          </a:xfrm>
          <a:custGeom>
            <a:avLst/>
            <a:gdLst/>
            <a:ahLst/>
            <a:cxnLst/>
            <a:rect l="l" t="t" r="r" b="b"/>
            <a:pathLst>
              <a:path w="1744980" h="187960">
                <a:moveTo>
                  <a:pt x="1711405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1711405" y="187595"/>
                </a:lnTo>
                <a:lnTo>
                  <a:pt x="1736276" y="145848"/>
                </a:lnTo>
                <a:lnTo>
                  <a:pt x="1744567" y="93798"/>
                </a:lnTo>
                <a:lnTo>
                  <a:pt x="1736276" y="41748"/>
                </a:lnTo>
                <a:lnTo>
                  <a:pt x="1711405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289403" y="4447612"/>
            <a:ext cx="257175" cy="187960"/>
          </a:xfrm>
          <a:custGeom>
            <a:avLst/>
            <a:gdLst/>
            <a:ahLst/>
            <a:cxnLst/>
            <a:rect l="l" t="t" r="r" b="b"/>
            <a:pathLst>
              <a:path w="257175" h="187960">
                <a:moveTo>
                  <a:pt x="223380" y="1"/>
                </a:moveTo>
                <a:lnTo>
                  <a:pt x="33158" y="1"/>
                </a:lnTo>
                <a:lnTo>
                  <a:pt x="8286" y="41749"/>
                </a:lnTo>
                <a:lnTo>
                  <a:pt x="-3" y="93799"/>
                </a:lnTo>
                <a:lnTo>
                  <a:pt x="8286" y="145849"/>
                </a:lnTo>
                <a:lnTo>
                  <a:pt x="33158" y="187597"/>
                </a:lnTo>
                <a:lnTo>
                  <a:pt x="223380" y="187597"/>
                </a:lnTo>
                <a:lnTo>
                  <a:pt x="248251" y="145849"/>
                </a:lnTo>
                <a:lnTo>
                  <a:pt x="256542" y="93799"/>
                </a:lnTo>
                <a:lnTo>
                  <a:pt x="248251" y="41749"/>
                </a:lnTo>
                <a:lnTo>
                  <a:pt x="223380" y="1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656534" y="4447606"/>
            <a:ext cx="2697480" cy="187960"/>
          </a:xfrm>
          <a:custGeom>
            <a:avLst/>
            <a:gdLst/>
            <a:ahLst/>
            <a:cxnLst/>
            <a:rect l="l" t="t" r="r" b="b"/>
            <a:pathLst>
              <a:path w="2697479" h="187960">
                <a:moveTo>
                  <a:pt x="2663871" y="0"/>
                </a:moveTo>
                <a:lnTo>
                  <a:pt x="33163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3"/>
                </a:lnTo>
                <a:lnTo>
                  <a:pt x="33163" y="187602"/>
                </a:lnTo>
                <a:lnTo>
                  <a:pt x="2663871" y="187602"/>
                </a:lnTo>
                <a:lnTo>
                  <a:pt x="2688743" y="145853"/>
                </a:lnTo>
                <a:lnTo>
                  <a:pt x="2697033" y="93801"/>
                </a:lnTo>
                <a:lnTo>
                  <a:pt x="2688743" y="41749"/>
                </a:lnTo>
                <a:lnTo>
                  <a:pt x="2663871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952872" y="4447612"/>
            <a:ext cx="547370" cy="187960"/>
          </a:xfrm>
          <a:custGeom>
            <a:avLst/>
            <a:gdLst/>
            <a:ahLst/>
            <a:cxnLst/>
            <a:rect l="l" t="t" r="r" b="b"/>
            <a:pathLst>
              <a:path w="547369" h="187960">
                <a:moveTo>
                  <a:pt x="513723" y="1"/>
                </a:moveTo>
                <a:lnTo>
                  <a:pt x="33162" y="1"/>
                </a:lnTo>
                <a:lnTo>
                  <a:pt x="8290" y="41749"/>
                </a:lnTo>
                <a:lnTo>
                  <a:pt x="0" y="93799"/>
                </a:lnTo>
                <a:lnTo>
                  <a:pt x="8290" y="145848"/>
                </a:lnTo>
                <a:lnTo>
                  <a:pt x="33162" y="187596"/>
                </a:lnTo>
                <a:lnTo>
                  <a:pt x="513723" y="187596"/>
                </a:lnTo>
                <a:lnTo>
                  <a:pt x="538595" y="145848"/>
                </a:lnTo>
                <a:lnTo>
                  <a:pt x="546886" y="93799"/>
                </a:lnTo>
                <a:lnTo>
                  <a:pt x="538595" y="41749"/>
                </a:lnTo>
                <a:lnTo>
                  <a:pt x="513723" y="1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076667" y="4263239"/>
            <a:ext cx="1310005" cy="187960"/>
          </a:xfrm>
          <a:custGeom>
            <a:avLst/>
            <a:gdLst/>
            <a:ahLst/>
            <a:cxnLst/>
            <a:rect l="l" t="t" r="r" b="b"/>
            <a:pathLst>
              <a:path w="1310004" h="187960">
                <a:moveTo>
                  <a:pt x="1276689" y="2"/>
                </a:moveTo>
                <a:lnTo>
                  <a:pt x="33160" y="2"/>
                </a:lnTo>
                <a:lnTo>
                  <a:pt x="8288" y="41749"/>
                </a:lnTo>
                <a:lnTo>
                  <a:pt x="-2" y="93799"/>
                </a:lnTo>
                <a:lnTo>
                  <a:pt x="8288" y="145849"/>
                </a:lnTo>
                <a:lnTo>
                  <a:pt x="33160" y="187596"/>
                </a:lnTo>
                <a:lnTo>
                  <a:pt x="1276689" y="187596"/>
                </a:lnTo>
                <a:lnTo>
                  <a:pt x="1301560" y="145849"/>
                </a:lnTo>
                <a:lnTo>
                  <a:pt x="1309851" y="93799"/>
                </a:lnTo>
                <a:lnTo>
                  <a:pt x="1301560" y="41749"/>
                </a:lnTo>
                <a:lnTo>
                  <a:pt x="1276689" y="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901700" y="877925"/>
            <a:ext cx="5859780" cy="16840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643255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Rate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Q(t)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 </a:t>
            </a:r>
            <a:r>
              <a:rPr dirty="0" sz="1100" spc="-5">
                <a:latin typeface="Calibri"/>
                <a:cs typeface="Calibri"/>
              </a:rPr>
              <a:t>(flow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liquid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entering)</a:t>
            </a:r>
            <a:r>
              <a:rPr dirty="0" sz="1100">
                <a:latin typeface="Calibri"/>
                <a:cs typeface="Calibri"/>
              </a:rPr>
              <a:t> x</a:t>
            </a:r>
            <a:endParaRPr sz="1100">
              <a:latin typeface="Calibri"/>
              <a:cs typeface="Calibri"/>
            </a:endParaRPr>
          </a:p>
          <a:p>
            <a:pPr marL="269748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(concentration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substance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liquid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entering)</a:t>
            </a:r>
            <a:endParaRPr sz="1100">
              <a:latin typeface="Calibri"/>
              <a:cs typeface="Calibri"/>
            </a:endParaRPr>
          </a:p>
          <a:p>
            <a:pPr marL="643255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Rate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Q(t)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tank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(flow 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liquid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exiting)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x</a:t>
            </a:r>
            <a:endParaRPr sz="1100">
              <a:latin typeface="Calibri"/>
              <a:cs typeface="Calibri"/>
            </a:endParaRPr>
          </a:p>
          <a:p>
            <a:pPr marL="26035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(concentration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substance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liquid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exiting)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>
              <a:latin typeface="Calibri"/>
              <a:cs typeface="Calibri"/>
            </a:endParaRPr>
          </a:p>
          <a:p>
            <a:pPr marL="83820" marR="5080">
              <a:lnSpc>
                <a:spcPct val="100000"/>
              </a:lnSpc>
            </a:pPr>
            <a:r>
              <a:rPr dirty="0" sz="1200" b="1" i="1">
                <a:latin typeface="Times New Roman"/>
                <a:cs typeface="Times New Roman"/>
              </a:rPr>
              <a:t>Example 1</a:t>
            </a:r>
            <a:r>
              <a:rPr dirty="0" sz="1200" spc="4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1500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gallon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contains 600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gallons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lbs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salt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dissolved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 </a:t>
            </a:r>
            <a:r>
              <a:rPr dirty="0" sz="1100">
                <a:latin typeface="Calibri"/>
                <a:cs typeface="Calibri"/>
              </a:rPr>
              <a:t> Water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tank 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 </a:t>
            </a:r>
            <a:r>
              <a:rPr dirty="0" sz="1100">
                <a:latin typeface="Calibri"/>
                <a:cs typeface="Calibri"/>
              </a:rPr>
              <a:t>of 9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gal/hr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water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entering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salt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concentration </a:t>
            </a:r>
            <a:r>
              <a:rPr dirty="0" sz="1100">
                <a:latin typeface="Calibri"/>
                <a:cs typeface="Calibri"/>
              </a:rPr>
              <a:t>of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79792" y="2502510"/>
            <a:ext cx="718185" cy="2990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76884" algn="l"/>
              </a:tabLst>
            </a:pPr>
            <a:r>
              <a:rPr dirty="0" sz="1800" spc="-204">
                <a:latin typeface="Symbol"/>
                <a:cs typeface="Symbol"/>
              </a:rPr>
              <a:t></a:t>
            </a:r>
            <a:r>
              <a:rPr dirty="0" sz="1800" spc="-204">
                <a:latin typeface="Times New Roman"/>
                <a:cs typeface="Times New Roman"/>
              </a:rPr>
              <a:t>	</a:t>
            </a:r>
            <a:r>
              <a:rPr dirty="0" baseline="1736" sz="2400" spc="-209">
                <a:latin typeface="Symbol"/>
                <a:cs typeface="Symbol"/>
              </a:rPr>
              <a:t></a:t>
            </a:r>
            <a:r>
              <a:rPr dirty="0" baseline="1736" sz="2400" spc="89">
                <a:latin typeface="Times New Roman"/>
                <a:cs typeface="Times New Roman"/>
              </a:rPr>
              <a:t> </a:t>
            </a:r>
            <a:r>
              <a:rPr dirty="0" baseline="1736" sz="2400" spc="-209">
                <a:latin typeface="Symbol"/>
                <a:cs typeface="Symbol"/>
              </a:rPr>
              <a:t></a:t>
            </a:r>
            <a:r>
              <a:rPr dirty="0" sz="1800" spc="-140">
                <a:latin typeface="Symbol"/>
                <a:cs typeface="Symbol"/>
              </a:rPr>
              <a:t>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06885" y="2572030"/>
            <a:ext cx="70485" cy="2298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335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26006" y="2560954"/>
            <a:ext cx="555688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720725" algn="l"/>
              </a:tabLst>
            </a:pPr>
            <a:r>
              <a:rPr dirty="0" sz="1200" spc="45">
                <a:latin typeface="Times New Roman"/>
                <a:cs typeface="Times New Roman"/>
              </a:rPr>
              <a:t>1</a:t>
            </a:r>
            <a:r>
              <a:rPr dirty="0" sz="1200" spc="4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cos</a:t>
            </a:r>
            <a:r>
              <a:rPr dirty="0" sz="1200" spc="2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	</a:t>
            </a:r>
            <a:r>
              <a:rPr dirty="0" sz="1100" spc="-5">
                <a:latin typeface="Calibri"/>
                <a:cs typeface="Calibri"/>
              </a:rPr>
              <a:t>lbs/gal.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well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mixed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gal/hr, how </a:t>
            </a:r>
            <a:r>
              <a:rPr dirty="0" sz="1100">
                <a:latin typeface="Calibri"/>
                <a:cs typeface="Calibri"/>
              </a:rPr>
              <a:t>much </a:t>
            </a:r>
            <a:r>
              <a:rPr dirty="0" sz="1100" spc="-5">
                <a:latin typeface="Calibri"/>
                <a:cs typeface="Calibri"/>
              </a:rPr>
              <a:t>salt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73334" y="2796019"/>
            <a:ext cx="5673090" cy="2941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 spc="-5">
                <a:latin typeface="Calibri"/>
                <a:cs typeface="Calibri"/>
              </a:rPr>
              <a:t>overflows?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194945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off,</a:t>
            </a:r>
            <a:r>
              <a:rPr dirty="0" sz="1100" spc="-5">
                <a:latin typeface="Calibri"/>
                <a:cs typeface="Calibri"/>
              </a:rPr>
              <a:t> 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address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“well </a:t>
            </a:r>
            <a:r>
              <a:rPr dirty="0" sz="1100">
                <a:latin typeface="Calibri"/>
                <a:cs typeface="Calibri"/>
              </a:rPr>
              <a:t>mixed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mentioned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earlier.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instant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tank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instantly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disperses evenly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uniform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concentration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salt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reality,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Now, to set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IVP that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need to </a:t>
            </a:r>
            <a:r>
              <a:rPr dirty="0" sz="1100">
                <a:latin typeface="Calibri"/>
                <a:cs typeface="Calibri"/>
              </a:rPr>
              <a:t>solve to get </a:t>
            </a:r>
            <a:r>
              <a:rPr dirty="0" sz="1100" i="1">
                <a:latin typeface="Calibri"/>
                <a:cs typeface="Calibri"/>
              </a:rPr>
              <a:t>Q(t)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need the flow </a:t>
            </a:r>
            <a:r>
              <a:rPr dirty="0" sz="1100" spc="-10">
                <a:latin typeface="Calibri"/>
                <a:cs typeface="Calibri"/>
              </a:rPr>
              <a:t>rate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water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(we’ve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 that),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concentration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salt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water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that),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leaving</a:t>
            </a:r>
            <a:r>
              <a:rPr dirty="0" sz="1100">
                <a:latin typeface="Calibri"/>
                <a:cs typeface="Calibri"/>
              </a:rPr>
              <a:t> (we’ve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 that)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concentration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salt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water exiting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(we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yet).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38735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 first </a:t>
            </a:r>
            <a:r>
              <a:rPr dirty="0" sz="1100">
                <a:latin typeface="Calibri"/>
                <a:cs typeface="Calibri"/>
              </a:rPr>
              <a:t>need to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concentration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 salt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water exiting the tank.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we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assuming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uniform concentration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salt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tank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concentration at any point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tank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hence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exiting is</a:t>
            </a:r>
            <a:r>
              <a:rPr dirty="0" sz="1100">
                <a:latin typeface="Calibri"/>
                <a:cs typeface="Calibri"/>
              </a:rPr>
              <a:t> given</a:t>
            </a:r>
            <a:r>
              <a:rPr dirty="0" sz="1100" spc="-5">
                <a:latin typeface="Calibri"/>
                <a:cs typeface="Calibri"/>
              </a:rPr>
              <a:t> by,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115609" y="5950717"/>
            <a:ext cx="2552700" cy="0"/>
          </a:xfrm>
          <a:custGeom>
            <a:avLst/>
            <a:gdLst/>
            <a:ahLst/>
            <a:cxnLst/>
            <a:rect l="l" t="t" r="r" b="b"/>
            <a:pathLst>
              <a:path w="2552700" h="0">
                <a:moveTo>
                  <a:pt x="0" y="0"/>
                </a:moveTo>
                <a:lnTo>
                  <a:pt x="255239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3170704" y="5727667"/>
            <a:ext cx="24371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Amount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of</a:t>
            </a:r>
            <a:r>
              <a:rPr dirty="0" sz="1200" spc="-10">
                <a:latin typeface="Times New Roman"/>
                <a:cs typeface="Times New Roman"/>
              </a:rPr>
              <a:t> salt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in 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tank </a:t>
            </a:r>
            <a:r>
              <a:rPr dirty="0" sz="1200" spc="-10">
                <a:latin typeface="Times New Roman"/>
                <a:cs typeface="Times New Roman"/>
              </a:rPr>
              <a:t>at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any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time,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112425" y="5942772"/>
            <a:ext cx="25539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Volume </a:t>
            </a:r>
            <a:r>
              <a:rPr dirty="0" sz="1200" spc="-5">
                <a:latin typeface="Times New Roman"/>
                <a:cs typeface="Times New Roman"/>
              </a:rPr>
              <a:t>of</a:t>
            </a:r>
            <a:r>
              <a:rPr dirty="0" sz="1200" spc="-10">
                <a:latin typeface="Times New Roman"/>
                <a:cs typeface="Times New Roman"/>
              </a:rPr>
              <a:t> water</a:t>
            </a:r>
            <a:r>
              <a:rPr dirty="0" sz="1200" spc="-5">
                <a:latin typeface="Times New Roman"/>
                <a:cs typeface="Times New Roman"/>
              </a:rPr>
              <a:t> in the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tank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at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any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time,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080046" y="5823710"/>
            <a:ext cx="1010919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Concentration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73126" y="6327719"/>
            <a:ext cx="5516245" cy="9461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amount at </a:t>
            </a:r>
            <a:r>
              <a:rPr dirty="0" sz="1100" spc="-10">
                <a:latin typeface="Calibri"/>
                <a:cs typeface="Calibri"/>
              </a:rPr>
              <a:t>any </a:t>
            </a:r>
            <a:r>
              <a:rPr dirty="0" sz="1100" spc="-5">
                <a:latin typeface="Calibri"/>
                <a:cs typeface="Calibri"/>
              </a:rPr>
              <a:t>time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 spc="-5">
                <a:latin typeface="Calibri"/>
                <a:cs typeface="Calibri"/>
              </a:rPr>
              <a:t>is easy </a:t>
            </a:r>
            <a:r>
              <a:rPr dirty="0" sz="1100">
                <a:latin typeface="Calibri"/>
                <a:cs typeface="Calibri"/>
              </a:rPr>
              <a:t>it’s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 spc="-5" i="1">
                <a:latin typeface="Calibri"/>
                <a:cs typeface="Calibri"/>
              </a:rPr>
              <a:t>Q(t)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>
                <a:latin typeface="Calibri"/>
                <a:cs typeface="Calibri"/>
              </a:rPr>
              <a:t> The volume </a:t>
            </a:r>
            <a:r>
              <a:rPr dirty="0" sz="1100" spc="-5">
                <a:latin typeface="Calibri"/>
                <a:cs typeface="Calibri"/>
              </a:rPr>
              <a:t>is also pretty easy.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start with 600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gallons and every </a:t>
            </a:r>
            <a:r>
              <a:rPr dirty="0" sz="1100">
                <a:latin typeface="Calibri"/>
                <a:cs typeface="Calibri"/>
              </a:rPr>
              <a:t>hour 9 </a:t>
            </a:r>
            <a:r>
              <a:rPr dirty="0" sz="1100" spc="-5">
                <a:latin typeface="Calibri"/>
                <a:cs typeface="Calibri"/>
              </a:rPr>
              <a:t>gallons enters and </a:t>
            </a:r>
            <a:r>
              <a:rPr dirty="0" sz="1100">
                <a:latin typeface="Calibri"/>
                <a:cs typeface="Calibri"/>
              </a:rPr>
              <a:t>6 </a:t>
            </a:r>
            <a:r>
              <a:rPr dirty="0" sz="1100" spc="-5">
                <a:latin typeface="Calibri"/>
                <a:cs typeface="Calibri"/>
              </a:rPr>
              <a:t>gallons leave.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 if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use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 spc="-5">
                <a:latin typeface="Calibri"/>
                <a:cs typeface="Calibri"/>
              </a:rPr>
              <a:t>in hours, every </a:t>
            </a:r>
            <a:r>
              <a:rPr dirty="0" sz="1100">
                <a:latin typeface="Calibri"/>
                <a:cs typeface="Calibri"/>
              </a:rPr>
              <a:t>hour 3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gallons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tank,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 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600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+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gallons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water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situation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997223" y="7362078"/>
            <a:ext cx="53530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2956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25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708343" y="7341437"/>
            <a:ext cx="716280" cy="2959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75615" algn="l"/>
              </a:tabLst>
            </a:pPr>
            <a:r>
              <a:rPr dirty="0" sz="1750" spc="-190">
                <a:latin typeface="Symbol"/>
                <a:cs typeface="Symbol"/>
              </a:rPr>
              <a:t></a:t>
            </a:r>
            <a:r>
              <a:rPr dirty="0" sz="1750" spc="-190">
                <a:latin typeface="Times New Roman"/>
                <a:cs typeface="Times New Roman"/>
              </a:rPr>
              <a:t>	</a:t>
            </a:r>
            <a:r>
              <a:rPr dirty="0" baseline="1792" sz="2325" spc="-187">
                <a:latin typeface="Symbol"/>
                <a:cs typeface="Symbol"/>
              </a:rPr>
              <a:t></a:t>
            </a:r>
            <a:r>
              <a:rPr dirty="0" baseline="1792" sz="2325" spc="104">
                <a:latin typeface="Times New Roman"/>
                <a:cs typeface="Times New Roman"/>
              </a:rPr>
              <a:t> 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r>
              <a:rPr dirty="0" sz="1750" spc="-125">
                <a:latin typeface="Symbol"/>
                <a:cs typeface="Symbol"/>
              </a:rPr>
              <a:t>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602208" y="7362074"/>
            <a:ext cx="220979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27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120193" y="7252878"/>
            <a:ext cx="29273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sz="1550" spc="100"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u="sng" sz="155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5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663058" y="7398151"/>
            <a:ext cx="1022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812056" y="7289032"/>
            <a:ext cx="6819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09600" algn="l"/>
              </a:tabLst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13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Q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1200" spc="-16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521767" y="7313569"/>
            <a:ext cx="1873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u="sng" baseline="4629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414078" y="7313569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835281" y="7397998"/>
            <a:ext cx="2882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5" i="1">
                <a:latin typeface="Times New Roman"/>
                <a:cs typeface="Times New Roman"/>
              </a:rPr>
              <a:t>Q</a:t>
            </a:r>
            <a:r>
              <a:rPr dirty="0" baseline="2314" sz="1800" spc="7">
                <a:latin typeface="Symbol"/>
                <a:cs typeface="Symbol"/>
              </a:rPr>
              <a:t></a:t>
            </a:r>
            <a:r>
              <a:rPr dirty="0" baseline="2314" sz="1800" spc="25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199882" y="7398151"/>
            <a:ext cx="6565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6705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842661" y="7398151"/>
            <a:ext cx="4552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100"/>
              </a:spcBef>
              <a:buFont typeface="Symbol"/>
              <a:buChar char=""/>
              <a:tabLst>
                <a:tab pos="122555" algn="l"/>
              </a:tabLst>
            </a:pPr>
            <a:r>
              <a:rPr dirty="0" sz="1200" spc="-5">
                <a:latin typeface="Times New Roman"/>
                <a:cs typeface="Times New Roman"/>
              </a:rPr>
              <a:t>cos</a:t>
            </a:r>
            <a:r>
              <a:rPr dirty="0" sz="1200" spc="21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497442" y="7397694"/>
            <a:ext cx="109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050781" y="7362073"/>
            <a:ext cx="57404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Q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5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96215" y="7438537"/>
            <a:ext cx="2393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baseline="-27777" sz="1800">
                <a:latin typeface="Times New Roman"/>
                <a:cs typeface="Times New Roman"/>
              </a:rPr>
              <a:t>5</a:t>
            </a:r>
            <a:endParaRPr baseline="-27777" sz="18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413926" y="7438537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521615" y="7534244"/>
            <a:ext cx="9766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0487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773803" y="7517175"/>
            <a:ext cx="758190" cy="2501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ts val="885"/>
              </a:lnSpc>
              <a:spcBef>
                <a:spcPts val="100"/>
              </a:spcBef>
            </a:pPr>
            <a:r>
              <a:rPr dirty="0" baseline="32407" sz="1800">
                <a:latin typeface="Symbol"/>
                <a:cs typeface="Symbol"/>
              </a:rPr>
              <a:t></a:t>
            </a:r>
            <a:r>
              <a:rPr dirty="0" baseline="32407" sz="180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baseline="32407" sz="1800">
                <a:latin typeface="Symbol"/>
                <a:cs typeface="Symbol"/>
              </a:rPr>
              <a:t></a:t>
            </a:r>
            <a:endParaRPr baseline="32407" sz="1800">
              <a:latin typeface="Symbol"/>
              <a:cs typeface="Symbol"/>
            </a:endParaRPr>
          </a:p>
          <a:p>
            <a:pPr marL="50800">
              <a:lnSpc>
                <a:spcPts val="885"/>
              </a:lnSpc>
              <a:tabLst>
                <a:tab pos="64770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050781" y="7848637"/>
            <a:ext cx="57404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Q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5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797181" y="7811984"/>
            <a:ext cx="1922780" cy="4000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50800">
              <a:lnSpc>
                <a:spcPts val="1795"/>
              </a:lnSpc>
              <a:spcBef>
                <a:spcPts val="120"/>
              </a:spcBef>
            </a:pPr>
            <a:r>
              <a:rPr dirty="0" sz="1200" spc="10" i="1">
                <a:latin typeface="Times New Roman"/>
                <a:cs typeface="Times New Roman"/>
              </a:rPr>
              <a:t>Q</a:t>
            </a:r>
            <a:r>
              <a:rPr dirty="0" baseline="2314" sz="1800" spc="142">
                <a:latin typeface="Symbol"/>
                <a:cs typeface="Symbol"/>
              </a:rPr>
              <a:t>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u="sng" baseline="34722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</a:t>
            </a:r>
            <a:r>
              <a:rPr dirty="0" baseline="34722" sz="1800" spc="-142">
                <a:latin typeface="Times New Roman"/>
                <a:cs typeface="Times New Roman"/>
              </a:rPr>
              <a:t> </a:t>
            </a:r>
            <a:r>
              <a:rPr dirty="0" baseline="-4761" sz="2625" spc="-337">
                <a:latin typeface="Symbol"/>
                <a:cs typeface="Symbol"/>
              </a:rPr>
              <a:t>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30">
                <a:latin typeface="Times New Roman"/>
                <a:cs typeface="Times New Roman"/>
              </a:rPr>
              <a:t>s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761" sz="2625" spc="-284">
                <a:latin typeface="Symbol"/>
                <a:cs typeface="Symbol"/>
              </a:rPr>
              <a:t></a:t>
            </a:r>
            <a:r>
              <a:rPr dirty="0" baseline="-4761" sz="2625" spc="-3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u="sng" baseline="39351" sz="1800" spc="-10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9351" sz="1800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39351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Q</a:t>
            </a:r>
            <a:r>
              <a:rPr dirty="0" u="sng" baseline="39351" sz="1800" spc="-2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6881" sz="2325" spc="-89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39351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39351" sz="1800" spc="-2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6881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baseline="26881" sz="2325">
              <a:latin typeface="Symbol"/>
              <a:cs typeface="Symbol"/>
            </a:endParaRPr>
          </a:p>
          <a:p>
            <a:pPr marL="542925">
              <a:lnSpc>
                <a:spcPts val="1135"/>
              </a:lnSpc>
              <a:tabLst>
                <a:tab pos="1479550" algn="l"/>
              </a:tabLst>
            </a:pP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200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73327" y="8348591"/>
            <a:ext cx="5793105" cy="5759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9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isn’t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(hopefully).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 </a:t>
            </a:r>
            <a:r>
              <a:rPr dirty="0" sz="1100">
                <a:latin typeface="Calibri"/>
                <a:cs typeface="Calibri"/>
              </a:rPr>
              <a:t>most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 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description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 </a:t>
            </a:r>
            <a:r>
              <a:rPr dirty="0" sz="1100">
                <a:latin typeface="Calibri"/>
                <a:cs typeface="Calibri"/>
              </a:rPr>
              <a:t>out.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a</a:t>
            </a:r>
            <a:r>
              <a:rPr dirty="0" sz="1100" spc="-5">
                <a:latin typeface="Calibri"/>
                <a:cs typeface="Calibri"/>
              </a:rPr>
              <a:t> refresher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solving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go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section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914400" y="2202179"/>
            <a:ext cx="5943600" cy="6739255"/>
          </a:xfrm>
          <a:custGeom>
            <a:avLst/>
            <a:gdLst/>
            <a:ahLst/>
            <a:cxnLst/>
            <a:rect l="l" t="t" r="r" b="b"/>
            <a:pathLst>
              <a:path w="5943600" h="6739255">
                <a:moveTo>
                  <a:pt x="5943600" y="6108"/>
                </a:moveTo>
                <a:lnTo>
                  <a:pt x="5937504" y="6108"/>
                </a:lnTo>
                <a:lnTo>
                  <a:pt x="5937504" y="6733032"/>
                </a:lnTo>
                <a:lnTo>
                  <a:pt x="6096" y="6733032"/>
                </a:lnTo>
                <a:lnTo>
                  <a:pt x="6096" y="6108"/>
                </a:lnTo>
                <a:lnTo>
                  <a:pt x="0" y="6108"/>
                </a:lnTo>
                <a:lnTo>
                  <a:pt x="0" y="6733032"/>
                </a:lnTo>
                <a:lnTo>
                  <a:pt x="0" y="6739128"/>
                </a:lnTo>
                <a:lnTo>
                  <a:pt x="6096" y="6739128"/>
                </a:lnTo>
                <a:lnTo>
                  <a:pt x="5937504" y="6739128"/>
                </a:lnTo>
                <a:lnTo>
                  <a:pt x="5943600" y="6739128"/>
                </a:lnTo>
                <a:lnTo>
                  <a:pt x="5943600" y="6733032"/>
                </a:lnTo>
                <a:lnTo>
                  <a:pt x="5943600" y="6108"/>
                </a:lnTo>
                <a:close/>
              </a:path>
              <a:path w="5943600" h="6739255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6096" y="6096"/>
                </a:lnTo>
                <a:lnTo>
                  <a:pt x="5937504" y="60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62255" y="950475"/>
            <a:ext cx="1934845" cy="2959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200" spc="10" i="1">
                <a:latin typeface="Times New Roman"/>
                <a:cs typeface="Times New Roman"/>
              </a:rPr>
              <a:t>Q</a:t>
            </a:r>
            <a:r>
              <a:rPr dirty="0" baseline="2314" sz="1800" spc="142">
                <a:latin typeface="Symbol"/>
                <a:cs typeface="Symbol"/>
              </a:rPr>
              <a:t></a:t>
            </a:r>
            <a:r>
              <a:rPr dirty="0" baseline="-3584" sz="2325" spc="-9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u="sng" baseline="39351" sz="1800" spc="-10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9351" sz="1800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39351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Q</a:t>
            </a:r>
            <a:r>
              <a:rPr dirty="0" u="sng" baseline="39351" sz="1800" spc="-23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6881" sz="2325" spc="-89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39351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39351" sz="1800" spc="-2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6881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baseline="26881" sz="2325" spc="1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u="sng" baseline="34722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</a:t>
            </a:r>
            <a:r>
              <a:rPr dirty="0" baseline="34722" sz="1800" spc="-142">
                <a:latin typeface="Times New Roman"/>
                <a:cs typeface="Times New Roman"/>
              </a:rPr>
              <a:t> </a:t>
            </a:r>
            <a:r>
              <a:rPr dirty="0" baseline="-4761" sz="2625" spc="-337">
                <a:latin typeface="Symbol"/>
                <a:cs typeface="Symbol"/>
              </a:rPr>
              <a:t>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30">
                <a:latin typeface="Times New Roman"/>
                <a:cs typeface="Times New Roman"/>
              </a:rPr>
              <a:t>s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761" sz="2625" spc="-284">
                <a:latin typeface="Symbol"/>
                <a:cs typeface="Symbol"/>
              </a:rPr>
              <a:t></a:t>
            </a:r>
            <a:endParaRPr baseline="-4761" sz="2625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67249" y="1142166"/>
            <a:ext cx="6877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98170" algn="l"/>
              </a:tabLst>
            </a:pPr>
            <a:r>
              <a:rPr dirty="0" sz="1200">
                <a:latin typeface="Times New Roman"/>
                <a:cs typeface="Times New Roman"/>
              </a:rPr>
              <a:t>200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818185" y="1428786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44251" y="1385153"/>
            <a:ext cx="467359" cy="1492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13888" sz="1200" spc="-412">
                <a:latin typeface="Symbol"/>
                <a:cs typeface="Symbol"/>
              </a:rPr>
              <a:t></a:t>
            </a:r>
            <a:r>
              <a:rPr dirty="0" sz="800" spc="-275">
                <a:latin typeface="Symbol"/>
                <a:cs typeface="Symbol"/>
              </a:rPr>
              <a:t></a:t>
            </a:r>
            <a:r>
              <a:rPr dirty="0" u="sng" baseline="31250" sz="1200" spc="99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5714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35714" sz="1050" spc="30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5714" sz="1050" spc="315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dt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42058" y="1355933"/>
            <a:ext cx="884555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-17777" sz="1875" spc="-44">
                <a:latin typeface="Symbol"/>
                <a:cs typeface="Symbol"/>
              </a:rPr>
              <a:t></a:t>
            </a:r>
            <a:r>
              <a:rPr dirty="0" baseline="-17777" sz="1875" spc="-157">
                <a:latin typeface="Times New Roman"/>
                <a:cs typeface="Times New Roman"/>
              </a:rPr>
              <a:t> </a:t>
            </a:r>
            <a:r>
              <a:rPr dirty="0" baseline="-17921" sz="2325" spc="-89">
                <a:latin typeface="Symbol"/>
                <a:cs typeface="Symbol"/>
              </a:rPr>
              <a:t></a:t>
            </a:r>
            <a:r>
              <a:rPr dirty="0" baseline="-18518" sz="1800" i="1">
                <a:latin typeface="Times New Roman"/>
                <a:cs typeface="Times New Roman"/>
              </a:rPr>
              <a:t>t</a:t>
            </a:r>
            <a:r>
              <a:rPr dirty="0" baseline="-18518" sz="1800" spc="-240" i="1">
                <a:latin typeface="Times New Roman"/>
                <a:cs typeface="Times New Roman"/>
              </a:rPr>
              <a:t> </a:t>
            </a:r>
            <a:r>
              <a:rPr dirty="0" baseline="-17921" sz="2325" spc="-187">
                <a:latin typeface="Symbol"/>
                <a:cs typeface="Symbol"/>
              </a:rPr>
              <a:t></a:t>
            </a:r>
            <a:r>
              <a:rPr dirty="0" baseline="-17921" sz="2325" spc="-187">
                <a:latin typeface="Times New Roman"/>
                <a:cs typeface="Times New Roman"/>
              </a:rPr>
              <a:t> </a:t>
            </a:r>
            <a:r>
              <a:rPr dirty="0" baseline="-18518" sz="1800">
                <a:latin typeface="Symbol"/>
                <a:cs typeface="Symbol"/>
              </a:rPr>
              <a:t></a:t>
            </a:r>
            <a:r>
              <a:rPr dirty="0" baseline="-18518" sz="1800" spc="-89">
                <a:latin typeface="Times New Roman"/>
                <a:cs typeface="Times New Roman"/>
              </a:rPr>
              <a:t> </a:t>
            </a:r>
            <a:r>
              <a:rPr dirty="0" baseline="-18518" sz="1800" spc="30" b="1">
                <a:latin typeface="Times New Roman"/>
                <a:cs typeface="Times New Roman"/>
              </a:rPr>
              <a:t>e</a:t>
            </a:r>
            <a:r>
              <a:rPr dirty="0" sz="800">
                <a:latin typeface="Symbol"/>
                <a:cs typeface="Symbol"/>
              </a:rPr>
              <a:t></a:t>
            </a:r>
            <a:r>
              <a:rPr dirty="0" sz="800" spc="-2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20</a:t>
            </a:r>
            <a:r>
              <a:rPr dirty="0" sz="700" spc="25">
                <a:latin typeface="Times New Roman"/>
                <a:cs typeface="Times New Roman"/>
              </a:rPr>
              <a:t>0</a:t>
            </a:r>
            <a:r>
              <a:rPr dirty="0" sz="700" spc="20">
                <a:latin typeface="Symbol"/>
                <a:cs typeface="Symbol"/>
              </a:rPr>
              <a:t>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91214" y="1337919"/>
            <a:ext cx="137414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-25462" sz="1800">
                <a:latin typeface="Symbol"/>
                <a:cs typeface="Symbol"/>
              </a:rPr>
              <a:t></a:t>
            </a:r>
            <a:r>
              <a:rPr dirty="0" baseline="-25462" sz="1800" spc="-89">
                <a:latin typeface="Times New Roman"/>
                <a:cs typeface="Times New Roman"/>
              </a:rPr>
              <a:t> </a:t>
            </a:r>
            <a:r>
              <a:rPr dirty="0" baseline="-25462" sz="1800" spc="52" b="1">
                <a:latin typeface="Times New Roman"/>
                <a:cs typeface="Times New Roman"/>
              </a:rPr>
              <a:t>e</a:t>
            </a:r>
            <a:r>
              <a:rPr dirty="0" baseline="3968" sz="1050" spc="75">
                <a:latin typeface="Times New Roman"/>
                <a:cs typeface="Times New Roman"/>
              </a:rPr>
              <a:t>2</a:t>
            </a:r>
            <a:r>
              <a:rPr dirty="0" baseline="3968" sz="1050" spc="-30">
                <a:latin typeface="Times New Roman"/>
                <a:cs typeface="Times New Roman"/>
              </a:rPr>
              <a:t>l</a:t>
            </a:r>
            <a:r>
              <a:rPr dirty="0" baseline="3968" sz="1050" spc="52">
                <a:latin typeface="Times New Roman"/>
                <a:cs typeface="Times New Roman"/>
              </a:rPr>
              <a:t>n</a:t>
            </a:r>
            <a:r>
              <a:rPr dirty="0" sz="900" spc="-20">
                <a:latin typeface="Symbol"/>
                <a:cs typeface="Symbol"/>
              </a:rPr>
              <a:t></a:t>
            </a:r>
            <a:r>
              <a:rPr dirty="0" baseline="3968" sz="1050" spc="-7">
                <a:latin typeface="Times New Roman"/>
                <a:cs typeface="Times New Roman"/>
              </a:rPr>
              <a:t>20</a:t>
            </a:r>
            <a:r>
              <a:rPr dirty="0" baseline="3968" sz="1050" spc="37">
                <a:latin typeface="Times New Roman"/>
                <a:cs typeface="Times New Roman"/>
              </a:rPr>
              <a:t>0</a:t>
            </a:r>
            <a:r>
              <a:rPr dirty="0" baseline="3968" sz="1050" spc="30">
                <a:latin typeface="Symbol"/>
                <a:cs typeface="Symbol"/>
              </a:rPr>
              <a:t></a:t>
            </a:r>
            <a:r>
              <a:rPr dirty="0" baseline="3968" sz="1050" spc="-7" i="1">
                <a:latin typeface="Times New Roman"/>
                <a:cs typeface="Times New Roman"/>
              </a:rPr>
              <a:t>t</a:t>
            </a:r>
            <a:r>
              <a:rPr dirty="0" baseline="3968" sz="1050" spc="-150" i="1">
                <a:latin typeface="Times New Roman"/>
                <a:cs typeface="Times New Roman"/>
              </a:rPr>
              <a:t> </a:t>
            </a:r>
            <a:r>
              <a:rPr dirty="0" sz="900" spc="-75">
                <a:latin typeface="Symbol"/>
                <a:cs typeface="Symbol"/>
              </a:rPr>
              <a:t></a:t>
            </a:r>
            <a:r>
              <a:rPr dirty="0" sz="900">
                <a:latin typeface="Times New Roman"/>
                <a:cs typeface="Times New Roman"/>
              </a:rPr>
              <a:t> </a:t>
            </a:r>
            <a:r>
              <a:rPr dirty="0" sz="900" spc="-55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</a:t>
            </a:r>
            <a:r>
              <a:rPr dirty="0" baseline="-25462" sz="1800" spc="-89">
                <a:latin typeface="Times New Roman"/>
                <a:cs typeface="Times New Roman"/>
              </a:rPr>
              <a:t> </a:t>
            </a:r>
            <a:r>
              <a:rPr dirty="0" baseline="-23297" sz="2325" spc="-37">
                <a:latin typeface="Symbol"/>
                <a:cs typeface="Symbol"/>
              </a:rPr>
              <a:t></a:t>
            </a:r>
            <a:r>
              <a:rPr dirty="0" baseline="-25462" sz="1800">
                <a:latin typeface="Times New Roman"/>
                <a:cs typeface="Times New Roman"/>
              </a:rPr>
              <a:t>200</a:t>
            </a:r>
            <a:r>
              <a:rPr dirty="0" baseline="-25462" sz="1800" spc="-172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</a:t>
            </a:r>
            <a:r>
              <a:rPr dirty="0" baseline="-25462" sz="1800" spc="-172">
                <a:latin typeface="Times New Roman"/>
                <a:cs typeface="Times New Roman"/>
              </a:rPr>
              <a:t> </a:t>
            </a:r>
            <a:r>
              <a:rPr dirty="0" baseline="-25462" sz="1800" i="1">
                <a:latin typeface="Times New Roman"/>
                <a:cs typeface="Times New Roman"/>
              </a:rPr>
              <a:t>t</a:t>
            </a:r>
            <a:r>
              <a:rPr dirty="0" baseline="-25462" sz="1800" spc="-240" i="1">
                <a:latin typeface="Times New Roman"/>
                <a:cs typeface="Times New Roman"/>
              </a:rPr>
              <a:t> </a:t>
            </a:r>
            <a:r>
              <a:rPr dirty="0" baseline="-23297" sz="2325" spc="-187">
                <a:latin typeface="Symbol"/>
                <a:cs typeface="Symbol"/>
              </a:rPr>
              <a:t></a:t>
            </a:r>
            <a:endParaRPr baseline="-23297" sz="2325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65194" y="1674958"/>
            <a:ext cx="3228340" cy="4635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50800">
              <a:lnSpc>
                <a:spcPts val="2340"/>
              </a:lnSpc>
              <a:spcBef>
                <a:spcPts val="125"/>
              </a:spcBef>
            </a:pPr>
            <a:r>
              <a:rPr dirty="0" baseline="-4629" sz="1800" spc="-1237">
                <a:latin typeface="Symbol"/>
                <a:cs typeface="Symbol"/>
              </a:rPr>
              <a:t></a:t>
            </a:r>
            <a:r>
              <a:rPr dirty="0" baseline="23148" sz="1800" spc="-15">
                <a:latin typeface="Symbol"/>
                <a:cs typeface="Symbol"/>
              </a:rPr>
              <a:t></a:t>
            </a:r>
            <a:r>
              <a:rPr dirty="0" baseline="23148" sz="1800" spc="-150">
                <a:latin typeface="Times New Roman"/>
                <a:cs typeface="Times New Roman"/>
              </a:rPr>
              <a:t> </a:t>
            </a:r>
            <a:r>
              <a:rPr dirty="0" baseline="-6172" sz="3375" spc="-450">
                <a:latin typeface="Symbol"/>
                <a:cs typeface="Symbol"/>
              </a:rPr>
              <a:t></a:t>
            </a:r>
            <a:r>
              <a:rPr dirty="0" baseline="-3584" sz="2325" spc="-44">
                <a:latin typeface="Symbol"/>
                <a:cs typeface="Symbol"/>
              </a:rPr>
              <a:t></a:t>
            </a:r>
            <a:r>
              <a:rPr dirty="0" sz="1200" spc="-10">
                <a:latin typeface="Times New Roman"/>
                <a:cs typeface="Times New Roman"/>
              </a:rPr>
              <a:t>200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65" i="1">
                <a:latin typeface="Times New Roman"/>
                <a:cs typeface="Times New Roman"/>
              </a:rPr>
              <a:t> </a:t>
            </a:r>
            <a:r>
              <a:rPr dirty="0" baseline="-3584" sz="2325" spc="-150">
                <a:latin typeface="Symbol"/>
                <a:cs typeface="Symbol"/>
              </a:rPr>
              <a:t></a:t>
            </a:r>
            <a:r>
              <a:rPr dirty="0" baseline="59829" sz="975" spc="22">
                <a:latin typeface="Times New Roman"/>
                <a:cs typeface="Times New Roman"/>
              </a:rPr>
              <a:t>2</a:t>
            </a:r>
            <a:r>
              <a:rPr dirty="0" baseline="59829" sz="975" spc="120">
                <a:latin typeface="Times New Roman"/>
                <a:cs typeface="Times New Roman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Q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04">
                <a:latin typeface="Symbol"/>
                <a:cs typeface="Symbol"/>
              </a:rPr>
              <a:t>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65" i="1">
                <a:latin typeface="Times New Roman"/>
                <a:cs typeface="Times New Roman"/>
              </a:rPr>
              <a:t> </a:t>
            </a:r>
            <a:r>
              <a:rPr dirty="0" baseline="-3584" sz="2325" spc="-104">
                <a:latin typeface="Symbol"/>
                <a:cs typeface="Symbol"/>
              </a:rPr>
              <a:t></a:t>
            </a:r>
            <a:r>
              <a:rPr dirty="0" baseline="-6172" sz="3375" spc="-600">
                <a:latin typeface="Symbol"/>
                <a:cs typeface="Symbol"/>
              </a:rPr>
              <a:t></a:t>
            </a:r>
            <a:r>
              <a:rPr dirty="0" baseline="34722" sz="1800" spc="-7">
                <a:latin typeface="Symbol"/>
                <a:cs typeface="Symbol"/>
              </a:rPr>
              <a:t></a:t>
            </a:r>
            <a:r>
              <a:rPr dirty="0" baseline="34722" sz="1800" spc="-89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dt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23148" sz="1800" spc="-1237">
                <a:latin typeface="Symbol"/>
                <a:cs typeface="Symbol"/>
              </a:rPr>
              <a:t></a:t>
            </a:r>
            <a:r>
              <a:rPr dirty="0" baseline="-4629" sz="1800" spc="-15">
                <a:latin typeface="Symbol"/>
                <a:cs typeface="Symbol"/>
              </a:rPr>
              <a:t></a:t>
            </a:r>
            <a:r>
              <a:rPr dirty="0" baseline="-4629" sz="1800" spc="-7">
                <a:latin typeface="Times New Roman"/>
                <a:cs typeface="Times New Roman"/>
              </a:rPr>
              <a:t> </a:t>
            </a:r>
            <a:r>
              <a:rPr dirty="0" u="sng" baseline="34722" sz="18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</a:t>
            </a:r>
            <a:r>
              <a:rPr dirty="0" baseline="34722" sz="1800" spc="-150">
                <a:latin typeface="Times New Roman"/>
                <a:cs typeface="Times New Roman"/>
              </a:rPr>
              <a:t> </a:t>
            </a:r>
            <a:r>
              <a:rPr dirty="0" baseline="-3584" sz="2325" spc="-44">
                <a:latin typeface="Symbol"/>
                <a:cs typeface="Symbol"/>
              </a:rPr>
              <a:t></a:t>
            </a:r>
            <a:r>
              <a:rPr dirty="0" sz="1200" spc="-10">
                <a:latin typeface="Times New Roman"/>
                <a:cs typeface="Times New Roman"/>
              </a:rPr>
              <a:t>200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65" i="1">
                <a:latin typeface="Times New Roman"/>
                <a:cs typeface="Times New Roman"/>
              </a:rPr>
              <a:t> </a:t>
            </a:r>
            <a:r>
              <a:rPr dirty="0" baseline="-3584" sz="2325" spc="-150">
                <a:latin typeface="Symbol"/>
                <a:cs typeface="Symbol"/>
              </a:rPr>
              <a:t></a:t>
            </a:r>
            <a:r>
              <a:rPr dirty="0" baseline="59829" sz="975" spc="22">
                <a:latin typeface="Times New Roman"/>
                <a:cs typeface="Times New Roman"/>
              </a:rPr>
              <a:t>2</a:t>
            </a:r>
            <a:r>
              <a:rPr dirty="0" baseline="59829" sz="975" spc="120">
                <a:latin typeface="Times New Roman"/>
                <a:cs typeface="Times New Roman"/>
              </a:rPr>
              <a:t> </a:t>
            </a:r>
            <a:r>
              <a:rPr dirty="0" baseline="-3174" sz="2625" spc="-345">
                <a:latin typeface="Symbol"/>
                <a:cs typeface="Symbol"/>
              </a:rPr>
              <a:t></a:t>
            </a:r>
            <a:r>
              <a:rPr dirty="0" sz="1200" spc="80">
                <a:latin typeface="Times New Roman"/>
                <a:cs typeface="Times New Roman"/>
              </a:rPr>
              <a:t>1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c</a:t>
            </a:r>
            <a:r>
              <a:rPr dirty="0" sz="1200" spc="-10">
                <a:latin typeface="Times New Roman"/>
                <a:cs typeface="Times New Roman"/>
              </a:rPr>
              <a:t>os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baseline="-3584" sz="2325" spc="-104">
                <a:latin typeface="Symbol"/>
                <a:cs typeface="Symbol"/>
              </a:rPr>
              <a:t>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65" i="1">
                <a:latin typeface="Times New Roman"/>
                <a:cs typeface="Times New Roman"/>
              </a:rPr>
              <a:t> </a:t>
            </a:r>
            <a:r>
              <a:rPr dirty="0" baseline="-3584" sz="2325" spc="-104">
                <a:latin typeface="Symbol"/>
                <a:cs typeface="Symbol"/>
              </a:rPr>
              <a:t></a:t>
            </a:r>
            <a:r>
              <a:rPr dirty="0" baseline="-3174" sz="2625" spc="-75">
                <a:latin typeface="Symbol"/>
                <a:cs typeface="Symbol"/>
              </a:rPr>
              <a:t></a:t>
            </a:r>
            <a:r>
              <a:rPr dirty="0" sz="1200" spc="-1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  <a:p>
            <a:pPr marL="50800">
              <a:lnSpc>
                <a:spcPts val="1080"/>
              </a:lnSpc>
              <a:tabLst>
                <a:tab pos="1515110" algn="l"/>
              </a:tabLst>
            </a:pPr>
            <a:r>
              <a:rPr dirty="0" baseline="2314" sz="1800" spc="-15">
                <a:latin typeface="Symbol"/>
                <a:cs typeface="Symbol"/>
              </a:rPr>
              <a:t></a:t>
            </a:r>
            <a:r>
              <a:rPr dirty="0" baseline="2314" sz="1800" spc="-15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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64558" y="2206831"/>
            <a:ext cx="7556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647554" y="2206831"/>
            <a:ext cx="45212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70510" algn="l"/>
              </a:tabLst>
            </a:pP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242074" y="2369949"/>
            <a:ext cx="85725" cy="0"/>
          </a:xfrm>
          <a:custGeom>
            <a:avLst/>
            <a:gdLst/>
            <a:ahLst/>
            <a:cxnLst/>
            <a:rect l="l" t="t" r="r" b="b"/>
            <a:pathLst>
              <a:path w="85725" h="0">
                <a:moveTo>
                  <a:pt x="0" y="0"/>
                </a:moveTo>
                <a:lnTo>
                  <a:pt x="8572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430986" y="2369949"/>
            <a:ext cx="81280" cy="0"/>
          </a:xfrm>
          <a:custGeom>
            <a:avLst/>
            <a:gdLst/>
            <a:ahLst/>
            <a:cxnLst/>
            <a:rect l="l" t="t" r="r" b="b"/>
            <a:pathLst>
              <a:path w="81280" h="0">
                <a:moveTo>
                  <a:pt x="0" y="0"/>
                </a:moveTo>
                <a:lnTo>
                  <a:pt x="8096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2520679" y="2206834"/>
            <a:ext cx="348742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95300" algn="l"/>
                <a:tab pos="735965" algn="l"/>
                <a:tab pos="1218565" algn="l"/>
                <a:tab pos="1548130" algn="l"/>
                <a:tab pos="1943735" algn="l"/>
                <a:tab pos="2426335" algn="l"/>
                <a:tab pos="2712720" algn="l"/>
                <a:tab pos="330581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05528" y="2710869"/>
            <a:ext cx="167386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627380" algn="l"/>
                <a:tab pos="1110615" algn="l"/>
                <a:tab pos="149161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13729" y="2601727"/>
            <a:ext cx="1943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701539" y="2215964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054851" y="2215964"/>
            <a:ext cx="79629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38505" algn="l"/>
              </a:tabLst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699667" y="2859298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234145" y="2650939"/>
            <a:ext cx="2882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</a:t>
            </a:r>
            <a:r>
              <a:rPr dirty="0" sz="1200" spc="475"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701789" y="2637842"/>
            <a:ext cx="11398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0715" algn="l"/>
              </a:tabLst>
            </a:pP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sz="1200" spc="-1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os</a:t>
            </a:r>
            <a:r>
              <a:rPr dirty="0" u="sng" sz="1200" spc="-1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1200" spc="-16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2</a:t>
            </a:r>
            <a:r>
              <a:rPr dirty="0" u="sng" sz="1200" spc="-19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sin</a:t>
            </a:r>
            <a:r>
              <a:rPr dirty="0" u="sng" sz="1200" spc="-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1200" spc="-16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697148" y="2603709"/>
            <a:ext cx="109410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73075" algn="l"/>
                <a:tab pos="742315" algn="l"/>
                <a:tab pos="1080770" algn="l"/>
              </a:tabLst>
            </a:pP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u="sng" sz="1200" spc="-12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	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234145" y="2158813"/>
            <a:ext cx="2882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4629" sz="1800">
                <a:latin typeface="Times New Roman"/>
                <a:cs typeface="Times New Roman"/>
              </a:rPr>
              <a:t>9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998136" y="2158813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227670" y="2242952"/>
            <a:ext cx="9893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61340" algn="l"/>
              </a:tabLst>
            </a:pPr>
            <a:r>
              <a:rPr dirty="0" sz="1200">
                <a:latin typeface="Times New Roman"/>
                <a:cs typeface="Times New Roman"/>
              </a:rPr>
              <a:t>200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	Q</a:t>
            </a:r>
            <a:r>
              <a:rPr dirty="0" sz="1200" spc="26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583726" y="2242952"/>
            <a:ext cx="17748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65785" algn="l"/>
                <a:tab pos="1285240" algn="l"/>
              </a:tabLst>
            </a:pPr>
            <a:r>
              <a:rPr dirty="0" sz="1200">
                <a:latin typeface="Times New Roman"/>
                <a:cs typeface="Times New Roman"/>
              </a:rPr>
              <a:t>200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	</a:t>
            </a:r>
            <a:r>
              <a:rPr dirty="0" sz="1200">
                <a:latin typeface="Times New Roman"/>
                <a:cs typeface="Times New Roman"/>
              </a:rPr>
              <a:t>sin</a:t>
            </a:r>
            <a:r>
              <a:rPr dirty="0" sz="1200" spc="2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361334" y="2242952"/>
            <a:ext cx="19227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32280" algn="l"/>
              </a:tabLst>
            </a:pPr>
            <a:r>
              <a:rPr dirty="0" sz="1200">
                <a:latin typeface="Times New Roman"/>
                <a:cs typeface="Times New Roman"/>
              </a:rPr>
              <a:t>2 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os 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sin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209937" y="2362014"/>
            <a:ext cx="3403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</a:t>
            </a:r>
            <a:r>
              <a:rPr dirty="0" baseline="27777" sz="18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998136" y="2283828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336542" y="2379475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998136" y="2379475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336542" y="2608074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960292" y="2608074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218556" y="2746981"/>
            <a:ext cx="109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776948" y="2747774"/>
            <a:ext cx="19100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72135" algn="l"/>
                <a:tab pos="819150" algn="l"/>
              </a:tabLst>
            </a:pPr>
            <a:r>
              <a:rPr dirty="0" sz="1200" i="1">
                <a:latin typeface="Times New Roman"/>
                <a:cs typeface="Times New Roman"/>
              </a:rPr>
              <a:t>Q 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200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sin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846773" y="2747774"/>
            <a:ext cx="3314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27777" sz="1050" spc="-7">
                <a:latin typeface="Times New Roman"/>
                <a:cs typeface="Times New Roman"/>
              </a:rPr>
              <a:t>2</a:t>
            </a:r>
            <a:r>
              <a:rPr dirty="0" baseline="-27777" sz="1050" spc="-7">
                <a:latin typeface="Times New Roman"/>
                <a:cs typeface="Times New Roman"/>
              </a:rPr>
              <a:t> </a:t>
            </a:r>
            <a:r>
              <a:rPr dirty="0" baseline="-27777" sz="1050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197237" y="2866043"/>
            <a:ext cx="19919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1551305" algn="l"/>
              </a:tabLst>
            </a:pP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baseline="9259" sz="1800">
                <a:latin typeface="Symbol"/>
                <a:cs typeface="Symbol"/>
              </a:rPr>
              <a:t></a:t>
            </a:r>
            <a:r>
              <a:rPr dirty="0" baseline="9259" sz="18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	200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309799" y="2850170"/>
            <a:ext cx="143700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  <a:tabLst>
                <a:tab pos="865505" algn="l"/>
              </a:tabLst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200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55">
                <a:latin typeface="Times New Roman"/>
                <a:cs typeface="Times New Roman"/>
              </a:rPr>
              <a:t> </a:t>
            </a:r>
            <a:r>
              <a:rPr dirty="0" baseline="20833" sz="1800">
                <a:latin typeface="Symbol"/>
                <a:cs typeface="Symbol"/>
              </a:rPr>
              <a:t></a:t>
            </a:r>
            <a:r>
              <a:rPr dirty="0" baseline="20833" sz="1800">
                <a:latin typeface="Times New Roman"/>
                <a:cs typeface="Times New Roman"/>
              </a:rPr>
              <a:t>	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200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336543" y="2938271"/>
            <a:ext cx="27076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3588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73327" y="3308065"/>
            <a:ext cx="560387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condition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constant,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396172" y="3731185"/>
            <a:ext cx="86360" cy="0"/>
          </a:xfrm>
          <a:custGeom>
            <a:avLst/>
            <a:gdLst/>
            <a:ahLst/>
            <a:cxnLst/>
            <a:rect l="l" t="t" r="r" b="b"/>
            <a:pathLst>
              <a:path w="86360" h="0">
                <a:moveTo>
                  <a:pt x="0" y="0"/>
                </a:moveTo>
                <a:lnTo>
                  <a:pt x="85804" y="0"/>
                </a:lnTo>
              </a:path>
            </a:pathLst>
          </a:custGeom>
          <a:ln w="7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2585260" y="3731185"/>
            <a:ext cx="81280" cy="0"/>
          </a:xfrm>
          <a:custGeom>
            <a:avLst/>
            <a:gdLst/>
            <a:ahLst/>
            <a:cxnLst/>
            <a:rect l="l" t="t" r="r" b="b"/>
            <a:pathLst>
              <a:path w="81280" h="0">
                <a:moveTo>
                  <a:pt x="0" y="0"/>
                </a:moveTo>
                <a:lnTo>
                  <a:pt x="81037" y="0"/>
                </a:lnTo>
              </a:path>
            </a:pathLst>
          </a:custGeom>
          <a:ln w="7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3176358" y="3731185"/>
            <a:ext cx="243204" cy="0"/>
          </a:xfrm>
          <a:custGeom>
            <a:avLst/>
            <a:gdLst/>
            <a:ahLst/>
            <a:cxnLst/>
            <a:rect l="l" t="t" r="r" b="b"/>
            <a:pathLst>
              <a:path w="243204" h="0">
                <a:moveTo>
                  <a:pt x="0" y="0"/>
                </a:moveTo>
                <a:lnTo>
                  <a:pt x="243112" y="0"/>
                </a:lnTo>
              </a:path>
            </a:pathLst>
          </a:custGeom>
          <a:ln w="7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3639543" y="3731184"/>
            <a:ext cx="424815" cy="0"/>
          </a:xfrm>
          <a:custGeom>
            <a:avLst/>
            <a:gdLst/>
            <a:ahLst/>
            <a:cxnLst/>
            <a:rect l="l" t="t" r="r" b="b"/>
            <a:pathLst>
              <a:path w="424814" h="0">
                <a:moveTo>
                  <a:pt x="0" y="0"/>
                </a:moveTo>
                <a:lnTo>
                  <a:pt x="424653" y="0"/>
                </a:lnTo>
              </a:path>
            </a:pathLst>
          </a:custGeom>
          <a:ln w="7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3985555" y="3716483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631612" y="3707284"/>
            <a:ext cx="37592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20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657334" y="3566882"/>
            <a:ext cx="152654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4629" sz="1800">
                <a:latin typeface="Times New Roman"/>
                <a:cs typeface="Times New Roman"/>
              </a:rPr>
              <a:t>5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Q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9</a:t>
            </a:r>
            <a:r>
              <a:rPr dirty="0" baseline="39351" sz="1800" spc="-142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Symbol"/>
                <a:cs typeface="Symbol"/>
              </a:rPr>
              <a:t></a:t>
            </a:r>
            <a:r>
              <a:rPr dirty="0" baseline="34722" sz="1800" spc="-150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17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20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224055" y="3518477"/>
            <a:ext cx="69913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  <a:tabLst>
                <a:tab pos="592455" algn="l"/>
              </a:tabLst>
            </a:pP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76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baseline="-30092" sz="1800">
                <a:latin typeface="Symbol"/>
                <a:cs typeface="Symbol"/>
              </a:rPr>
              <a:t></a:t>
            </a:r>
            <a:r>
              <a:rPr dirty="0" baseline="-30092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900428" y="3603279"/>
            <a:ext cx="86677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4600720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364031" y="3723283"/>
            <a:ext cx="34099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</a:t>
            </a:r>
            <a:r>
              <a:rPr dirty="0" baseline="27777" sz="18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147786" y="3723283"/>
            <a:ext cx="39116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200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</a:t>
            </a:r>
            <a:endParaRPr baseline="27777" sz="1800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490729" y="3740881"/>
            <a:ext cx="102235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950594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73327" y="4161487"/>
            <a:ext cx="282384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amount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salt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001805" y="4470605"/>
            <a:ext cx="167386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627380" algn="l"/>
                <a:tab pos="1110615" algn="l"/>
                <a:tab pos="149161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110006" y="4361464"/>
            <a:ext cx="1943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5793569" y="4619037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330428" y="4410676"/>
            <a:ext cx="2882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</a:t>
            </a:r>
            <a:r>
              <a:rPr dirty="0" sz="1200" spc="475"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793428" y="4363449"/>
            <a:ext cx="105664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70534" algn="l"/>
              </a:tabLst>
            </a:pP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u="sng" sz="1200" spc="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4600720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798070" y="4397580"/>
            <a:ext cx="11398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0715" algn="l"/>
              </a:tabLst>
            </a:pP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sz="1200" spc="-1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os</a:t>
            </a:r>
            <a:r>
              <a:rPr dirty="0" u="sng" sz="1200" spc="-1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1200" spc="-16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2</a:t>
            </a:r>
            <a:r>
              <a:rPr dirty="0" u="sng" sz="1200" spc="-19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sin</a:t>
            </a:r>
            <a:r>
              <a:rPr dirty="0" u="sng" sz="1200" spc="-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1200" spc="-16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432825" y="4367814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056576" y="4367814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314840" y="4506720"/>
            <a:ext cx="109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873231" y="4507514"/>
            <a:ext cx="19100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72135" algn="l"/>
                <a:tab pos="819150" algn="l"/>
              </a:tabLst>
            </a:pPr>
            <a:r>
              <a:rPr dirty="0" sz="1200" i="1">
                <a:latin typeface="Times New Roman"/>
                <a:cs typeface="Times New Roman"/>
              </a:rPr>
              <a:t>Q 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200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sin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943054" y="4507514"/>
            <a:ext cx="3314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27777" sz="1050" spc="-7">
                <a:latin typeface="Times New Roman"/>
                <a:cs typeface="Times New Roman"/>
              </a:rPr>
              <a:t>2</a:t>
            </a:r>
            <a:r>
              <a:rPr dirty="0" baseline="-27777" sz="1050" spc="-7">
                <a:latin typeface="Times New Roman"/>
                <a:cs typeface="Times New Roman"/>
              </a:rPr>
              <a:t> </a:t>
            </a:r>
            <a:r>
              <a:rPr dirty="0" baseline="-27777" sz="1050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293519" y="4625783"/>
            <a:ext cx="19919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1551305" algn="l"/>
              </a:tabLst>
            </a:pP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baseline="9259" sz="1800">
                <a:latin typeface="Symbol"/>
                <a:cs typeface="Symbol"/>
              </a:rPr>
              <a:t></a:t>
            </a:r>
            <a:r>
              <a:rPr dirty="0" baseline="9259" sz="18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	200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406079" y="4609908"/>
            <a:ext cx="143446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  <a:tabLst>
                <a:tab pos="862965" algn="l"/>
              </a:tabLst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200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55">
                <a:latin typeface="Times New Roman"/>
                <a:cs typeface="Times New Roman"/>
              </a:rPr>
              <a:t> </a:t>
            </a:r>
            <a:r>
              <a:rPr dirty="0" baseline="20833" sz="1800">
                <a:latin typeface="Symbol"/>
                <a:cs typeface="Symbol"/>
              </a:rPr>
              <a:t></a:t>
            </a:r>
            <a:r>
              <a:rPr dirty="0" baseline="20833" sz="1800">
                <a:latin typeface="Times New Roman"/>
                <a:cs typeface="Times New Roman"/>
              </a:rPr>
              <a:t>	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200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432829" y="4698014"/>
            <a:ext cx="27076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3588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973321" y="5077441"/>
            <a:ext cx="5032375" cy="8185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1315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overflow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-5">
                <a:latin typeface="Calibri"/>
                <a:cs typeface="Calibri"/>
              </a:rPr>
              <a:t> 300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hrs.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amount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salt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that time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endParaRPr sz="1100">
              <a:latin typeface="Calibri"/>
              <a:cs typeface="Calibri"/>
            </a:endParaRPr>
          </a:p>
          <a:p>
            <a:pPr algn="ctr" marL="477520">
              <a:lnSpc>
                <a:spcPts val="1914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Q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30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279.797</a:t>
            </a:r>
            <a:r>
              <a:rPr dirty="0" baseline="4629" sz="1800" spc="82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bs</a:t>
            </a:r>
            <a:endParaRPr baseline="4629"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685"/>
              </a:spcBef>
            </a:pPr>
            <a:r>
              <a:rPr dirty="0" sz="1100">
                <a:latin typeface="Calibri"/>
                <a:cs typeface="Calibri"/>
              </a:rPr>
              <a:t>Here’s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salt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 before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 spc="-5">
                <a:latin typeface="Calibri"/>
                <a:cs typeface="Calibri"/>
              </a:rPr>
              <a:t>overflows.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973327" y="8372951"/>
            <a:ext cx="5758180" cy="57721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whole 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5">
                <a:latin typeface="Calibri"/>
                <a:cs typeface="Calibri"/>
              </a:rPr>
              <a:t> small oscillations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you can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200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endParaRPr sz="1100">
              <a:latin typeface="Calibri"/>
              <a:cs typeface="Calibri"/>
            </a:endParaRPr>
          </a:p>
          <a:p>
            <a:pPr marL="12700" marR="72390">
              <a:lnSpc>
                <a:spcPct val="109100"/>
              </a:lnSpc>
              <a:spcBef>
                <a:spcPts val="10"/>
              </a:spcBef>
            </a:pPr>
            <a:r>
              <a:rPr dirty="0" sz="1100" spc="-5">
                <a:latin typeface="Calibri"/>
                <a:cs typeface="Calibri"/>
              </a:rPr>
              <a:t>250.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scale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oscillations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small </a:t>
            </a:r>
            <a:r>
              <a:rPr dirty="0" sz="1100">
                <a:latin typeface="Calibri"/>
                <a:cs typeface="Calibri"/>
              </a:rPr>
              <a:t>enough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program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generate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image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trouble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showing all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914400" y="914400"/>
            <a:ext cx="5943600" cy="8053070"/>
            <a:chOff x="914400" y="914400"/>
            <a:chExt cx="5943600" cy="8053070"/>
          </a:xfrm>
        </p:grpSpPr>
        <p:sp>
          <p:nvSpPr>
            <p:cNvPr id="70" name="object 70"/>
            <p:cNvSpPr/>
            <p:nvPr/>
          </p:nvSpPr>
          <p:spPr>
            <a:xfrm>
              <a:off x="914400" y="914399"/>
              <a:ext cx="5943600" cy="8053070"/>
            </a:xfrm>
            <a:custGeom>
              <a:avLst/>
              <a:gdLst/>
              <a:ahLst/>
              <a:cxnLst/>
              <a:rect l="l" t="t" r="r" b="b"/>
              <a:pathLst>
                <a:path w="5943600" h="805307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8046720"/>
                  </a:lnTo>
                  <a:lnTo>
                    <a:pt x="6096" y="8046720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8046720"/>
                  </a:lnTo>
                  <a:lnTo>
                    <a:pt x="0" y="8052816"/>
                  </a:lnTo>
                  <a:lnTo>
                    <a:pt x="6096" y="8052816"/>
                  </a:lnTo>
                  <a:lnTo>
                    <a:pt x="5937504" y="8052816"/>
                  </a:lnTo>
                  <a:lnTo>
                    <a:pt x="5943600" y="8052816"/>
                  </a:lnTo>
                  <a:lnTo>
                    <a:pt x="5943600" y="8046720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1" name="object 7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1696" y="5935351"/>
              <a:ext cx="3419474" cy="22288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792" y="7745755"/>
            <a:ext cx="5854700" cy="554990"/>
          </a:xfrm>
          <a:custGeom>
            <a:avLst/>
            <a:gdLst/>
            <a:ahLst/>
            <a:cxnLst/>
            <a:rect l="l" t="t" r="r" b="b"/>
            <a:pathLst>
              <a:path w="5854700" h="554990">
                <a:moveTo>
                  <a:pt x="5854141" y="93802"/>
                </a:moveTo>
                <a:lnTo>
                  <a:pt x="5845848" y="41744"/>
                </a:lnTo>
                <a:lnTo>
                  <a:pt x="5820969" y="0"/>
                </a:lnTo>
                <a:lnTo>
                  <a:pt x="3507143" y="0"/>
                </a:lnTo>
                <a:lnTo>
                  <a:pt x="3482263" y="41744"/>
                </a:lnTo>
                <a:lnTo>
                  <a:pt x="3473970" y="93802"/>
                </a:lnTo>
                <a:lnTo>
                  <a:pt x="3482263" y="145846"/>
                </a:lnTo>
                <a:lnTo>
                  <a:pt x="3505225" y="184378"/>
                </a:lnTo>
                <a:lnTo>
                  <a:pt x="33159" y="184378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59" y="371970"/>
                </a:lnTo>
                <a:lnTo>
                  <a:pt x="232968" y="371970"/>
                </a:lnTo>
                <a:lnTo>
                  <a:pt x="210947" y="408952"/>
                </a:lnTo>
                <a:lnTo>
                  <a:pt x="202653" y="461010"/>
                </a:lnTo>
                <a:lnTo>
                  <a:pt x="210947" y="513054"/>
                </a:lnTo>
                <a:lnTo>
                  <a:pt x="235813" y="554812"/>
                </a:lnTo>
                <a:lnTo>
                  <a:pt x="3022765" y="554812"/>
                </a:lnTo>
                <a:lnTo>
                  <a:pt x="3047631" y="513054"/>
                </a:lnTo>
                <a:lnTo>
                  <a:pt x="3055924" y="461010"/>
                </a:lnTo>
                <a:lnTo>
                  <a:pt x="3047631" y="408952"/>
                </a:lnTo>
                <a:lnTo>
                  <a:pt x="3025597" y="371970"/>
                </a:lnTo>
                <a:lnTo>
                  <a:pt x="3584778" y="371970"/>
                </a:lnTo>
                <a:lnTo>
                  <a:pt x="3609644" y="330225"/>
                </a:lnTo>
                <a:lnTo>
                  <a:pt x="3617938" y="278180"/>
                </a:lnTo>
                <a:lnTo>
                  <a:pt x="3609644" y="226123"/>
                </a:lnTo>
                <a:lnTo>
                  <a:pt x="3586683" y="187591"/>
                </a:lnTo>
                <a:lnTo>
                  <a:pt x="5820969" y="187591"/>
                </a:lnTo>
                <a:lnTo>
                  <a:pt x="5845848" y="145846"/>
                </a:lnTo>
                <a:lnTo>
                  <a:pt x="5854141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792" y="6825259"/>
            <a:ext cx="5617845" cy="556895"/>
          </a:xfrm>
          <a:custGeom>
            <a:avLst/>
            <a:gdLst/>
            <a:ahLst/>
            <a:cxnLst/>
            <a:rect l="l" t="t" r="r" b="b"/>
            <a:pathLst>
              <a:path w="5617845" h="556895">
                <a:moveTo>
                  <a:pt x="5617489" y="278345"/>
                </a:moveTo>
                <a:lnTo>
                  <a:pt x="5609196" y="226301"/>
                </a:lnTo>
                <a:lnTo>
                  <a:pt x="5584329" y="184556"/>
                </a:lnTo>
                <a:lnTo>
                  <a:pt x="5494871" y="184556"/>
                </a:lnTo>
                <a:lnTo>
                  <a:pt x="5517934" y="145859"/>
                </a:lnTo>
                <a:lnTo>
                  <a:pt x="5526227" y="93802"/>
                </a:lnTo>
                <a:lnTo>
                  <a:pt x="5517934" y="41744"/>
                </a:lnTo>
                <a:lnTo>
                  <a:pt x="5493067" y="0"/>
                </a:lnTo>
                <a:lnTo>
                  <a:pt x="2934779" y="0"/>
                </a:lnTo>
                <a:lnTo>
                  <a:pt x="2909913" y="41744"/>
                </a:lnTo>
                <a:lnTo>
                  <a:pt x="2901619" y="93802"/>
                </a:lnTo>
                <a:lnTo>
                  <a:pt x="2909913" y="145859"/>
                </a:lnTo>
                <a:lnTo>
                  <a:pt x="2934779" y="187604"/>
                </a:lnTo>
                <a:lnTo>
                  <a:pt x="3882250" y="187604"/>
                </a:lnTo>
                <a:lnTo>
                  <a:pt x="3859199" y="226301"/>
                </a:lnTo>
                <a:lnTo>
                  <a:pt x="3850906" y="278345"/>
                </a:lnTo>
                <a:lnTo>
                  <a:pt x="3859199" y="330403"/>
                </a:lnTo>
                <a:lnTo>
                  <a:pt x="3882136" y="368922"/>
                </a:lnTo>
                <a:lnTo>
                  <a:pt x="33159" y="368922"/>
                </a:lnTo>
                <a:lnTo>
                  <a:pt x="8293" y="410679"/>
                </a:lnTo>
                <a:lnTo>
                  <a:pt x="0" y="462724"/>
                </a:lnTo>
                <a:lnTo>
                  <a:pt x="8293" y="514769"/>
                </a:lnTo>
                <a:lnTo>
                  <a:pt x="33159" y="556526"/>
                </a:lnTo>
                <a:lnTo>
                  <a:pt x="4099369" y="556526"/>
                </a:lnTo>
                <a:lnTo>
                  <a:pt x="4124248" y="514769"/>
                </a:lnTo>
                <a:lnTo>
                  <a:pt x="4132529" y="462724"/>
                </a:lnTo>
                <a:lnTo>
                  <a:pt x="4124248" y="410679"/>
                </a:lnTo>
                <a:lnTo>
                  <a:pt x="4101287" y="372148"/>
                </a:lnTo>
                <a:lnTo>
                  <a:pt x="5584329" y="372148"/>
                </a:lnTo>
                <a:lnTo>
                  <a:pt x="5609196" y="330403"/>
                </a:lnTo>
                <a:lnTo>
                  <a:pt x="5617489" y="278345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952865" y="5904904"/>
            <a:ext cx="5513705" cy="372110"/>
            <a:chOff x="952865" y="5904904"/>
            <a:chExt cx="5513705" cy="372110"/>
          </a:xfrm>
        </p:grpSpPr>
        <p:sp>
          <p:nvSpPr>
            <p:cNvPr id="5" name="object 5"/>
            <p:cNvSpPr/>
            <p:nvPr/>
          </p:nvSpPr>
          <p:spPr>
            <a:xfrm>
              <a:off x="952865" y="6089277"/>
              <a:ext cx="1880870" cy="187960"/>
            </a:xfrm>
            <a:custGeom>
              <a:avLst/>
              <a:gdLst/>
              <a:ahLst/>
              <a:cxnLst/>
              <a:rect l="l" t="t" r="r" b="b"/>
              <a:pathLst>
                <a:path w="1880870" h="187960">
                  <a:moveTo>
                    <a:pt x="1848526" y="5"/>
                  </a:moveTo>
                  <a:lnTo>
                    <a:pt x="33162" y="5"/>
                  </a:lnTo>
                  <a:lnTo>
                    <a:pt x="8290" y="41752"/>
                  </a:lnTo>
                  <a:lnTo>
                    <a:pt x="0" y="93801"/>
                  </a:lnTo>
                  <a:lnTo>
                    <a:pt x="8290" y="145849"/>
                  </a:lnTo>
                  <a:lnTo>
                    <a:pt x="33162" y="187596"/>
                  </a:lnTo>
                  <a:lnTo>
                    <a:pt x="1848526" y="182578"/>
                  </a:lnTo>
                  <a:lnTo>
                    <a:pt x="1872733" y="141948"/>
                  </a:lnTo>
                  <a:lnTo>
                    <a:pt x="1880801" y="91291"/>
                  </a:lnTo>
                  <a:lnTo>
                    <a:pt x="1872733" y="40635"/>
                  </a:lnTo>
                  <a:lnTo>
                    <a:pt x="1848526" y="5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1196671" y="5904904"/>
              <a:ext cx="5269865" cy="187960"/>
            </a:xfrm>
            <a:custGeom>
              <a:avLst/>
              <a:gdLst/>
              <a:ahLst/>
              <a:cxnLst/>
              <a:rect l="l" t="t" r="r" b="b"/>
              <a:pathLst>
                <a:path w="5269865" h="187960">
                  <a:moveTo>
                    <a:pt x="5236254" y="9"/>
                  </a:moveTo>
                  <a:lnTo>
                    <a:pt x="33163" y="9"/>
                  </a:lnTo>
                  <a:lnTo>
                    <a:pt x="8290" y="41757"/>
                  </a:lnTo>
                  <a:lnTo>
                    <a:pt x="0" y="93805"/>
                  </a:lnTo>
                  <a:lnTo>
                    <a:pt x="8290" y="145854"/>
                  </a:lnTo>
                  <a:lnTo>
                    <a:pt x="33163" y="187600"/>
                  </a:lnTo>
                  <a:lnTo>
                    <a:pt x="5236254" y="187600"/>
                  </a:lnTo>
                  <a:lnTo>
                    <a:pt x="5261125" y="145854"/>
                  </a:lnTo>
                  <a:lnTo>
                    <a:pt x="5269416" y="93805"/>
                  </a:lnTo>
                  <a:lnTo>
                    <a:pt x="5261125" y="41757"/>
                  </a:lnTo>
                  <a:lnTo>
                    <a:pt x="5236254" y="9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952865" y="4333166"/>
            <a:ext cx="5052060" cy="187960"/>
          </a:xfrm>
          <a:custGeom>
            <a:avLst/>
            <a:gdLst/>
            <a:ahLst/>
            <a:cxnLst/>
            <a:rect l="l" t="t" r="r" b="b"/>
            <a:pathLst>
              <a:path w="5052060" h="187960">
                <a:moveTo>
                  <a:pt x="5018646" y="-2"/>
                </a:moveTo>
                <a:lnTo>
                  <a:pt x="33162" y="-2"/>
                </a:lnTo>
                <a:lnTo>
                  <a:pt x="8290" y="41745"/>
                </a:lnTo>
                <a:lnTo>
                  <a:pt x="0" y="93796"/>
                </a:lnTo>
                <a:lnTo>
                  <a:pt x="8290" y="145847"/>
                </a:lnTo>
                <a:lnTo>
                  <a:pt x="33162" y="187595"/>
                </a:lnTo>
                <a:lnTo>
                  <a:pt x="5018646" y="187595"/>
                </a:lnTo>
                <a:lnTo>
                  <a:pt x="5043517" y="145847"/>
                </a:lnTo>
                <a:lnTo>
                  <a:pt x="5051808" y="93796"/>
                </a:lnTo>
                <a:lnTo>
                  <a:pt x="5043517" y="41745"/>
                </a:lnTo>
                <a:lnTo>
                  <a:pt x="5018646" y="-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496032" y="4150334"/>
            <a:ext cx="284480" cy="187960"/>
          </a:xfrm>
          <a:custGeom>
            <a:avLst/>
            <a:gdLst/>
            <a:ahLst/>
            <a:cxnLst/>
            <a:rect l="l" t="t" r="r" b="b"/>
            <a:pathLst>
              <a:path w="284479" h="187960">
                <a:moveTo>
                  <a:pt x="250809" y="-4"/>
                </a:moveTo>
                <a:lnTo>
                  <a:pt x="33152" y="-4"/>
                </a:lnTo>
                <a:lnTo>
                  <a:pt x="8280" y="41744"/>
                </a:lnTo>
                <a:lnTo>
                  <a:pt x="-9" y="93795"/>
                </a:lnTo>
                <a:lnTo>
                  <a:pt x="8280" y="145845"/>
                </a:lnTo>
                <a:lnTo>
                  <a:pt x="33152" y="187593"/>
                </a:lnTo>
                <a:lnTo>
                  <a:pt x="250809" y="187593"/>
                </a:lnTo>
                <a:lnTo>
                  <a:pt x="275681" y="145845"/>
                </a:lnTo>
                <a:lnTo>
                  <a:pt x="283972" y="93795"/>
                </a:lnTo>
                <a:lnTo>
                  <a:pt x="275681" y="41744"/>
                </a:lnTo>
                <a:lnTo>
                  <a:pt x="250809" y="-4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952855" y="3597223"/>
            <a:ext cx="5786755" cy="741045"/>
          </a:xfrm>
          <a:custGeom>
            <a:avLst/>
            <a:gdLst/>
            <a:ahLst/>
            <a:cxnLst/>
            <a:rect l="l" t="t" r="r" b="b"/>
            <a:pathLst>
              <a:path w="5786755" h="741045">
                <a:moveTo>
                  <a:pt x="787869" y="646912"/>
                </a:moveTo>
                <a:lnTo>
                  <a:pt x="779576" y="594868"/>
                </a:lnTo>
                <a:lnTo>
                  <a:pt x="754697" y="553123"/>
                </a:lnTo>
                <a:lnTo>
                  <a:pt x="33172" y="553123"/>
                </a:lnTo>
                <a:lnTo>
                  <a:pt x="8293" y="594868"/>
                </a:lnTo>
                <a:lnTo>
                  <a:pt x="0" y="646912"/>
                </a:lnTo>
                <a:lnTo>
                  <a:pt x="8293" y="698969"/>
                </a:lnTo>
                <a:lnTo>
                  <a:pt x="33172" y="740714"/>
                </a:lnTo>
                <a:lnTo>
                  <a:pt x="754697" y="740714"/>
                </a:lnTo>
                <a:lnTo>
                  <a:pt x="779576" y="698969"/>
                </a:lnTo>
                <a:lnTo>
                  <a:pt x="787869" y="646912"/>
                </a:lnTo>
                <a:close/>
              </a:path>
              <a:path w="5786755" h="741045">
                <a:moveTo>
                  <a:pt x="3939451" y="93802"/>
                </a:moveTo>
                <a:lnTo>
                  <a:pt x="3931158" y="41744"/>
                </a:lnTo>
                <a:lnTo>
                  <a:pt x="3906291" y="0"/>
                </a:lnTo>
                <a:lnTo>
                  <a:pt x="546633" y="0"/>
                </a:lnTo>
                <a:lnTo>
                  <a:pt x="521766" y="41744"/>
                </a:lnTo>
                <a:lnTo>
                  <a:pt x="513473" y="93802"/>
                </a:lnTo>
                <a:lnTo>
                  <a:pt x="521766" y="145846"/>
                </a:lnTo>
                <a:lnTo>
                  <a:pt x="544703" y="184365"/>
                </a:lnTo>
                <a:lnTo>
                  <a:pt x="33172" y="184365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12"/>
                </a:lnTo>
                <a:lnTo>
                  <a:pt x="33172" y="371970"/>
                </a:lnTo>
                <a:lnTo>
                  <a:pt x="3054743" y="371970"/>
                </a:lnTo>
                <a:lnTo>
                  <a:pt x="3079623" y="330212"/>
                </a:lnTo>
                <a:lnTo>
                  <a:pt x="3087903" y="278168"/>
                </a:lnTo>
                <a:lnTo>
                  <a:pt x="3079623" y="226123"/>
                </a:lnTo>
                <a:lnTo>
                  <a:pt x="3056661" y="187591"/>
                </a:lnTo>
                <a:lnTo>
                  <a:pt x="3906291" y="187591"/>
                </a:lnTo>
                <a:lnTo>
                  <a:pt x="3931158" y="145846"/>
                </a:lnTo>
                <a:lnTo>
                  <a:pt x="3939451" y="93802"/>
                </a:lnTo>
                <a:close/>
              </a:path>
              <a:path w="5786755" h="741045">
                <a:moveTo>
                  <a:pt x="5655564" y="462546"/>
                </a:moveTo>
                <a:lnTo>
                  <a:pt x="5647283" y="410489"/>
                </a:lnTo>
                <a:lnTo>
                  <a:pt x="5622404" y="368744"/>
                </a:lnTo>
                <a:lnTo>
                  <a:pt x="4278249" y="368744"/>
                </a:lnTo>
                <a:lnTo>
                  <a:pt x="4253382" y="410489"/>
                </a:lnTo>
                <a:lnTo>
                  <a:pt x="4245089" y="462546"/>
                </a:lnTo>
                <a:lnTo>
                  <a:pt x="4253382" y="514591"/>
                </a:lnTo>
                <a:lnTo>
                  <a:pt x="4276318" y="553110"/>
                </a:lnTo>
                <a:lnTo>
                  <a:pt x="852957" y="553110"/>
                </a:lnTo>
                <a:lnTo>
                  <a:pt x="828090" y="594855"/>
                </a:lnTo>
                <a:lnTo>
                  <a:pt x="819797" y="646912"/>
                </a:lnTo>
                <a:lnTo>
                  <a:pt x="828090" y="698957"/>
                </a:lnTo>
                <a:lnTo>
                  <a:pt x="852957" y="740714"/>
                </a:lnTo>
                <a:lnTo>
                  <a:pt x="5300396" y="740714"/>
                </a:lnTo>
                <a:lnTo>
                  <a:pt x="5325262" y="698957"/>
                </a:lnTo>
                <a:lnTo>
                  <a:pt x="5333555" y="646912"/>
                </a:lnTo>
                <a:lnTo>
                  <a:pt x="5325262" y="594855"/>
                </a:lnTo>
                <a:lnTo>
                  <a:pt x="5302313" y="556336"/>
                </a:lnTo>
                <a:lnTo>
                  <a:pt x="5622404" y="556336"/>
                </a:lnTo>
                <a:lnTo>
                  <a:pt x="5647283" y="514591"/>
                </a:lnTo>
                <a:lnTo>
                  <a:pt x="5655564" y="462546"/>
                </a:lnTo>
                <a:close/>
              </a:path>
              <a:path w="5786755" h="741045">
                <a:moveTo>
                  <a:pt x="5786386" y="93789"/>
                </a:moveTo>
                <a:lnTo>
                  <a:pt x="5778106" y="41744"/>
                </a:lnTo>
                <a:lnTo>
                  <a:pt x="5753227" y="0"/>
                </a:lnTo>
                <a:lnTo>
                  <a:pt x="4960696" y="0"/>
                </a:lnTo>
                <a:lnTo>
                  <a:pt x="4935817" y="41744"/>
                </a:lnTo>
                <a:lnTo>
                  <a:pt x="4927524" y="93789"/>
                </a:lnTo>
                <a:lnTo>
                  <a:pt x="4935817" y="145846"/>
                </a:lnTo>
                <a:lnTo>
                  <a:pt x="4960696" y="187591"/>
                </a:lnTo>
                <a:lnTo>
                  <a:pt x="5753227" y="187591"/>
                </a:lnTo>
                <a:lnTo>
                  <a:pt x="5778106" y="145846"/>
                </a:lnTo>
                <a:lnTo>
                  <a:pt x="5786386" y="93789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881227" y="1087525"/>
            <a:ext cx="5900420" cy="554990"/>
          </a:xfrm>
          <a:custGeom>
            <a:avLst/>
            <a:gdLst/>
            <a:ahLst/>
            <a:cxnLst/>
            <a:rect l="l" t="t" r="r" b="b"/>
            <a:pathLst>
              <a:path w="5900420" h="554989">
                <a:moveTo>
                  <a:pt x="5899886" y="93789"/>
                </a:moveTo>
                <a:lnTo>
                  <a:pt x="5891593" y="41744"/>
                </a:lnTo>
                <a:lnTo>
                  <a:pt x="5866727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207" y="185978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1750" y="369582"/>
                </a:lnTo>
                <a:lnTo>
                  <a:pt x="8293" y="408940"/>
                </a:lnTo>
                <a:lnTo>
                  <a:pt x="0" y="460997"/>
                </a:lnTo>
                <a:lnTo>
                  <a:pt x="8293" y="513041"/>
                </a:lnTo>
                <a:lnTo>
                  <a:pt x="33172" y="554786"/>
                </a:lnTo>
                <a:lnTo>
                  <a:pt x="504278" y="554786"/>
                </a:lnTo>
                <a:lnTo>
                  <a:pt x="529145" y="513041"/>
                </a:lnTo>
                <a:lnTo>
                  <a:pt x="537438" y="460997"/>
                </a:lnTo>
                <a:lnTo>
                  <a:pt x="529145" y="408940"/>
                </a:lnTo>
                <a:lnTo>
                  <a:pt x="507111" y="371957"/>
                </a:lnTo>
                <a:lnTo>
                  <a:pt x="5730494" y="371957"/>
                </a:lnTo>
                <a:lnTo>
                  <a:pt x="5755360" y="330212"/>
                </a:lnTo>
                <a:lnTo>
                  <a:pt x="5763653" y="278168"/>
                </a:lnTo>
                <a:lnTo>
                  <a:pt x="5755360" y="226110"/>
                </a:lnTo>
                <a:lnTo>
                  <a:pt x="5732411" y="187591"/>
                </a:lnTo>
                <a:lnTo>
                  <a:pt x="5866727" y="187591"/>
                </a:lnTo>
                <a:lnTo>
                  <a:pt x="5891593" y="145846"/>
                </a:lnTo>
                <a:lnTo>
                  <a:pt x="5899886" y="93789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901700" y="877956"/>
            <a:ext cx="5860415" cy="7613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>
                <a:latin typeface="Calibri"/>
                <a:cs typeface="Calibri"/>
              </a:rPr>
              <a:t>messy with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one,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they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excited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life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course,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case.  </a:t>
            </a:r>
            <a:r>
              <a:rPr dirty="0" sz="1100" spc="-5">
                <a:latin typeface="Calibri"/>
                <a:cs typeface="Calibri"/>
              </a:rPr>
              <a:t>Let’s 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where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73327" y="2184907"/>
            <a:ext cx="5786120" cy="2701925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L="12700" marR="19685">
              <a:lnSpc>
                <a:spcPct val="101499"/>
              </a:lnSpc>
              <a:spcBef>
                <a:spcPts val="75"/>
              </a:spcBef>
            </a:pPr>
            <a:r>
              <a:rPr dirty="0" sz="1200" b="1" i="1">
                <a:latin typeface="Times New Roman"/>
                <a:cs typeface="Times New Roman"/>
              </a:rPr>
              <a:t>Example 2</a:t>
            </a:r>
            <a:r>
              <a:rPr dirty="0" sz="1200" spc="4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1000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gallon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holding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catches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runoff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chemical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800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gallons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water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ounces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pollution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dissolved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Polluted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water </a:t>
            </a:r>
            <a:r>
              <a:rPr dirty="0" sz="1100" spc="-5">
                <a:latin typeface="Calibri"/>
                <a:cs typeface="Calibri"/>
              </a:rPr>
              <a:t>flows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tank 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gal/hr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 </a:t>
            </a:r>
            <a:r>
              <a:rPr dirty="0" sz="1100" spc="-5">
                <a:latin typeface="Calibri"/>
                <a:cs typeface="Calibri"/>
              </a:rPr>
              <a:t>ounces/gal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pollution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 </a:t>
            </a:r>
            <a:r>
              <a:rPr dirty="0" sz="1100">
                <a:latin typeface="Calibri"/>
                <a:cs typeface="Calibri"/>
              </a:rPr>
              <a:t>mixed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leaves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3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gal/hr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well.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amount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pollution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holding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reaches 500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ounces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inflow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polluted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water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fresh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water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decreased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2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gal/hr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while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outflow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increased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 </a:t>
            </a:r>
            <a:r>
              <a:rPr dirty="0" sz="1100" spc="-5">
                <a:latin typeface="Calibri"/>
                <a:cs typeface="Calibri"/>
              </a:rPr>
              <a:t>gal/hr.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amount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pollution 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tank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algn="just" marL="12700" marR="5080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Okay, so </a:t>
            </a:r>
            <a:r>
              <a:rPr dirty="0" sz="1100" spc="-5">
                <a:latin typeface="Calibri"/>
                <a:cs typeface="Calibri"/>
              </a:rPr>
              <a:t>clearly the pollution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tank will increase as time passes.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10">
                <a:latin typeface="Calibri"/>
                <a:cs typeface="Calibri"/>
              </a:rPr>
              <a:t>amount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pollution ever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reaches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allowed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necessitate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describing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words,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IVP’s </a:t>
            </a:r>
            <a:r>
              <a:rPr dirty="0" sz="1100">
                <a:latin typeface="Calibri"/>
                <a:cs typeface="Calibri"/>
              </a:rPr>
              <a:t>for</a:t>
            </a:r>
            <a:endParaRPr sz="1100">
              <a:latin typeface="Calibri"/>
              <a:cs typeface="Calibri"/>
            </a:endParaRPr>
          </a:p>
          <a:p>
            <a:pPr algn="just" marL="12700" marR="5080">
              <a:lnSpc>
                <a:spcPts val="1440"/>
              </a:lnSpc>
              <a:spcBef>
                <a:spcPts val="15"/>
              </a:spcBef>
            </a:pPr>
            <a:r>
              <a:rPr dirty="0" sz="1100" spc="-5">
                <a:latin typeface="Calibri"/>
                <a:cs typeface="Calibri"/>
              </a:rPr>
              <a:t>this problem.</a:t>
            </a:r>
            <a:r>
              <a:rPr dirty="0" sz="1100">
                <a:latin typeface="Calibri"/>
                <a:cs typeface="Calibri"/>
              </a:rPr>
              <a:t> One </a:t>
            </a:r>
            <a:r>
              <a:rPr dirty="0" sz="1100" spc="-5">
                <a:latin typeface="Calibri"/>
                <a:cs typeface="Calibri"/>
              </a:rPr>
              <a:t>will describe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initial situation when polluted runoff is entering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tank and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maximum </a:t>
            </a:r>
            <a:r>
              <a:rPr dirty="0" sz="1100" spc="-5">
                <a:latin typeface="Calibri"/>
                <a:cs typeface="Calibri"/>
              </a:rPr>
              <a:t>allowed pollution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reached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fresh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water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entering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796938" y="4983340"/>
            <a:ext cx="1051560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28930" algn="l"/>
                <a:tab pos="85026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05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</a:t>
            </a:r>
            <a:r>
              <a:rPr dirty="0" sz="1550" spc="32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22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87974" y="4873787"/>
            <a:ext cx="194310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932004" y="5147021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 h="0">
                <a:moveTo>
                  <a:pt x="0" y="0"/>
                </a:moveTo>
                <a:lnTo>
                  <a:pt x="342503" y="0"/>
                </a:lnTo>
              </a:path>
            </a:pathLst>
          </a:custGeom>
          <a:ln w="756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2972092" y="5657318"/>
            <a:ext cx="884555" cy="0"/>
          </a:xfrm>
          <a:custGeom>
            <a:avLst/>
            <a:gdLst/>
            <a:ahLst/>
            <a:cxnLst/>
            <a:rect l="l" t="t" r="r" b="b"/>
            <a:pathLst>
              <a:path w="884554" h="0">
                <a:moveTo>
                  <a:pt x="0" y="0"/>
                </a:moveTo>
                <a:lnTo>
                  <a:pt x="884237" y="0"/>
                </a:lnTo>
              </a:path>
            </a:pathLst>
          </a:custGeom>
          <a:ln w="756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3019320" y="5014004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97330" y="5123553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452413" y="5123553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706857" y="5633855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738314" y="5123551"/>
            <a:ext cx="8953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m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461939" y="5633855"/>
            <a:ext cx="26860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9113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m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698775" y="5753362"/>
            <a:ext cx="8953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m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201492" y="5384086"/>
            <a:ext cx="425450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spc="-67" i="1">
                <a:latin typeface="Times New Roman"/>
                <a:cs typeface="Times New Roman"/>
              </a:rPr>
              <a:t>Q</a:t>
            </a:r>
            <a:r>
              <a:rPr dirty="0" baseline="-15873" sz="1050" spc="-7">
                <a:latin typeface="Times New Roman"/>
                <a:cs typeface="Times New Roman"/>
              </a:rPr>
              <a:t>2</a:t>
            </a:r>
            <a:r>
              <a:rPr dirty="0" baseline="-15873" sz="1050" spc="104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837558" y="4910424"/>
            <a:ext cx="5308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Q  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732658" y="4989300"/>
            <a:ext cx="6350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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602085" y="5019578"/>
            <a:ext cx="119316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65430" algn="l"/>
              </a:tabLst>
            </a:pPr>
            <a:r>
              <a:rPr dirty="0" sz="1200" i="1">
                <a:latin typeface="Times New Roman"/>
                <a:cs typeface="Times New Roman"/>
              </a:rPr>
              <a:t>Q	t</a:t>
            </a:r>
            <a:r>
              <a:rPr dirty="0" sz="1200" spc="4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8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  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 spc="30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3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357173" y="4983336"/>
            <a:ext cx="613410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Q</a:t>
            </a:r>
            <a:r>
              <a:rPr dirty="0" baseline="4629" sz="1800" spc="17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274050" y="5019579"/>
            <a:ext cx="48704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799459" y="5139087"/>
            <a:ext cx="607060" cy="2514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ts val="885"/>
              </a:lnSpc>
              <a:spcBef>
                <a:spcPts val="105"/>
              </a:spcBef>
            </a:pPr>
            <a:r>
              <a:rPr dirty="0" baseline="32407" sz="1800">
                <a:latin typeface="Symbol"/>
                <a:cs typeface="Symbol"/>
              </a:rPr>
              <a:t></a:t>
            </a:r>
            <a:r>
              <a:rPr dirty="0" baseline="32407" sz="1800" spc="40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800</a:t>
            </a:r>
            <a:r>
              <a:rPr dirty="0" sz="1200" spc="285">
                <a:latin typeface="Times New Roman"/>
                <a:cs typeface="Times New Roman"/>
              </a:rPr>
              <a:t> </a:t>
            </a:r>
            <a:r>
              <a:rPr dirty="0" baseline="32407" sz="1800">
                <a:latin typeface="Symbol"/>
                <a:cs typeface="Symbol"/>
              </a:rPr>
              <a:t></a:t>
            </a:r>
            <a:endParaRPr baseline="32407" sz="1800">
              <a:latin typeface="Symbol"/>
              <a:cs typeface="Symbol"/>
            </a:endParaRPr>
          </a:p>
          <a:p>
            <a:pPr marL="50800">
              <a:lnSpc>
                <a:spcPts val="885"/>
              </a:lnSpc>
              <a:tabLst>
                <a:tab pos="49720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865867" y="5410767"/>
            <a:ext cx="8445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576685" y="5493637"/>
            <a:ext cx="141033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Q</a:t>
            </a:r>
            <a:r>
              <a:rPr dirty="0" baseline="4629" sz="1800" spc="-22" i="1">
                <a:latin typeface="Times New Roman"/>
                <a:cs typeface="Times New Roman"/>
              </a:rPr>
              <a:t> </a:t>
            </a:r>
            <a:r>
              <a:rPr dirty="0" baseline="16203" sz="1800">
                <a:latin typeface="Symbol"/>
                <a:cs typeface="Symbol"/>
              </a:rPr>
              <a:t></a:t>
            </a:r>
            <a:r>
              <a:rPr dirty="0" baseline="16203" sz="1800" spc="-14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4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611" sz="1800">
                <a:latin typeface="Symbol"/>
                <a:cs typeface="Symbol"/>
              </a:rPr>
              <a:t></a:t>
            </a:r>
            <a:endParaRPr baseline="48611" sz="18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357173" y="5493632"/>
            <a:ext cx="82613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Q 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 </a:t>
            </a:r>
            <a:r>
              <a:rPr dirty="0" baseline="4629" sz="1800" spc="18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500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246080" y="5529879"/>
            <a:ext cx="62992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20" i="1">
                <a:latin typeface="Times New Roman"/>
                <a:cs typeface="Times New Roman"/>
              </a:rPr>
              <a:t>t</a:t>
            </a:r>
            <a:r>
              <a:rPr dirty="0" baseline="-23809" sz="1050" spc="-7" i="1">
                <a:latin typeface="Times New Roman"/>
                <a:cs typeface="Times New Roman"/>
              </a:rPr>
              <a:t>m</a:t>
            </a:r>
            <a:r>
              <a:rPr dirty="0" baseline="-23809" sz="1050" i="1">
                <a:latin typeface="Times New Roman"/>
                <a:cs typeface="Times New Roman"/>
              </a:rPr>
              <a:t> </a:t>
            </a:r>
            <a:r>
              <a:rPr dirty="0" baseline="-23809" sz="1050" spc="5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t</a:t>
            </a:r>
            <a:r>
              <a:rPr dirty="0" baseline="-23809" sz="1050" spc="-7" i="1">
                <a:latin typeface="Times New Roman"/>
                <a:cs typeface="Times New Roman"/>
              </a:rPr>
              <a:t>e</a:t>
            </a:r>
            <a:endParaRPr baseline="-23809" sz="10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852246" y="5613143"/>
            <a:ext cx="112331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20833" sz="1800">
                <a:latin typeface="Symbol"/>
                <a:cs typeface="Symbol"/>
              </a:rPr>
              <a:t></a:t>
            </a:r>
            <a:r>
              <a:rPr dirty="0" baseline="20833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800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 </a:t>
            </a:r>
            <a:r>
              <a:rPr dirty="0" baseline="4629" sz="1800" spc="18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20833" sz="1800">
                <a:latin typeface="Symbol"/>
                <a:cs typeface="Symbol"/>
              </a:rPr>
              <a:t></a:t>
            </a:r>
            <a:endParaRPr baseline="20833" sz="18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877646" y="5701569"/>
            <a:ext cx="107251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00076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73120" y="5867501"/>
            <a:ext cx="5821680" cy="3166745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25400">
              <a:lnSpc>
                <a:spcPct val="110000"/>
              </a:lnSpc>
              <a:spcBef>
                <a:spcPts val="1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straight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forward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valid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until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maximum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amount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pollution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reached.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We’ll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call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 time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t</a:t>
            </a:r>
            <a:r>
              <a:rPr dirty="0" sz="700" spc="-5" i="1">
                <a:latin typeface="Calibri"/>
                <a:cs typeface="Calibri"/>
              </a:rPr>
              <a:t>m</a:t>
            </a:r>
            <a:r>
              <a:rPr dirty="0" baseline="5050" sz="1650" spc="-7" i="1">
                <a:latin typeface="Calibri"/>
                <a:cs typeface="Calibri"/>
              </a:rPr>
              <a:t>.</a:t>
            </a:r>
            <a:r>
              <a:rPr dirty="0" baseline="5050" sz="1650" spc="37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Also,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volume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tank remains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constant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during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time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so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fancy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48260">
              <a:lnSpc>
                <a:spcPct val="1097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explanation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second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 “start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over”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0.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start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 one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 </a:t>
            </a:r>
            <a:r>
              <a:rPr dirty="0" baseline="5050" sz="1650" spc="-7" i="1">
                <a:latin typeface="Calibri"/>
                <a:cs typeface="Calibri"/>
              </a:rPr>
              <a:t>t</a:t>
            </a:r>
            <a:r>
              <a:rPr dirty="0" sz="700" spc="-5" i="1">
                <a:latin typeface="Calibri"/>
                <a:cs typeface="Calibri"/>
              </a:rPr>
              <a:t>m</a:t>
            </a:r>
            <a:r>
              <a:rPr dirty="0" baseline="5050" sz="1650" spc="-7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time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 which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new</a:t>
            </a:r>
            <a:r>
              <a:rPr dirty="0" baseline="5050" sz="1650" spc="-7">
                <a:latin typeface="Calibri"/>
                <a:cs typeface="Calibri"/>
              </a:rPr>
              <a:t> process </a:t>
            </a:r>
            <a:r>
              <a:rPr dirty="0" baseline="5050" sz="1650">
                <a:latin typeface="Calibri"/>
                <a:cs typeface="Calibri"/>
              </a:rPr>
              <a:t>starts.</a:t>
            </a:r>
            <a:r>
              <a:rPr dirty="0" baseline="5050" sz="1650" spc="37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Next,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fresh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water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flowing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into</a:t>
            </a:r>
            <a:r>
              <a:rPr dirty="0" baseline="5050" sz="1650">
                <a:latin typeface="Calibri"/>
                <a:cs typeface="Calibri"/>
              </a:rPr>
              <a:t> the 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concentration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pollution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incoming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zero.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drop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that’s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okay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worry about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volume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 looks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funny.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During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frame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gallons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water every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hour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“-2”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account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that.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use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 example. 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new</a:t>
            </a:r>
            <a:r>
              <a:rPr dirty="0" sz="1100" spc="-5">
                <a:latin typeface="Calibri"/>
                <a:cs typeface="Calibri"/>
              </a:rPr>
              <a:t> 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800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gallons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water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800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gallons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2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difference in times.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 this way </a:t>
            </a:r>
            <a:r>
              <a:rPr dirty="0" baseline="5050" sz="1650">
                <a:latin typeface="Calibri"/>
                <a:cs typeface="Calibri"/>
              </a:rPr>
              <a:t>once we </a:t>
            </a:r>
            <a:r>
              <a:rPr dirty="0" baseline="5050" sz="1650" spc="-7">
                <a:latin typeface="Calibri"/>
                <a:cs typeface="Calibri"/>
              </a:rPr>
              <a:t>are </a:t>
            </a:r>
            <a:r>
              <a:rPr dirty="0" baseline="5050" sz="1650">
                <a:latin typeface="Calibri"/>
                <a:cs typeface="Calibri"/>
              </a:rPr>
              <a:t>one </a:t>
            </a:r>
            <a:r>
              <a:rPr dirty="0" baseline="5050" sz="1650" spc="-7">
                <a:latin typeface="Calibri"/>
                <a:cs typeface="Calibri"/>
              </a:rPr>
              <a:t>hour into </a:t>
            </a:r>
            <a:r>
              <a:rPr dirty="0" baseline="5050" sz="1650">
                <a:latin typeface="Calibri"/>
                <a:cs typeface="Calibri"/>
              </a:rPr>
              <a:t>the new </a:t>
            </a:r>
            <a:r>
              <a:rPr dirty="0" baseline="5050" sz="1650" spc="-7">
                <a:latin typeface="Calibri"/>
                <a:cs typeface="Calibri"/>
              </a:rPr>
              <a:t>process (</a:t>
            </a:r>
            <a:r>
              <a:rPr dirty="0" baseline="5050" sz="1650" spc="-7" i="1">
                <a:latin typeface="Calibri"/>
                <a:cs typeface="Calibri"/>
              </a:rPr>
              <a:t>i.e </a:t>
            </a:r>
            <a:r>
              <a:rPr dirty="0" baseline="5050" sz="1650" i="1">
                <a:latin typeface="Calibri"/>
                <a:cs typeface="Calibri"/>
              </a:rPr>
              <a:t>t - </a:t>
            </a:r>
            <a:r>
              <a:rPr dirty="0" baseline="5050" sz="1650" spc="-7" i="1">
                <a:latin typeface="Calibri"/>
                <a:cs typeface="Calibri"/>
              </a:rPr>
              <a:t>t</a:t>
            </a:r>
            <a:r>
              <a:rPr dirty="0" sz="700" spc="-5" i="1">
                <a:latin typeface="Calibri"/>
                <a:cs typeface="Calibri"/>
              </a:rPr>
              <a:t>m</a:t>
            </a:r>
            <a:r>
              <a:rPr dirty="0" sz="700" i="1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= </a:t>
            </a:r>
            <a:r>
              <a:rPr dirty="0" baseline="5050" sz="1650">
                <a:latin typeface="Calibri"/>
                <a:cs typeface="Calibri"/>
              </a:rPr>
              <a:t>1) we </a:t>
            </a:r>
            <a:r>
              <a:rPr dirty="0" baseline="5050" sz="1650" spc="-7">
                <a:latin typeface="Calibri"/>
                <a:cs typeface="Calibri"/>
              </a:rPr>
              <a:t>will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798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gallons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914400" y="2202179"/>
            <a:ext cx="5943600" cy="6849109"/>
          </a:xfrm>
          <a:custGeom>
            <a:avLst/>
            <a:gdLst/>
            <a:ahLst/>
            <a:cxnLst/>
            <a:rect l="l" t="t" r="r" b="b"/>
            <a:pathLst>
              <a:path w="5943600" h="6849109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842760"/>
                </a:lnTo>
                <a:lnTo>
                  <a:pt x="6096" y="684276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6842760"/>
                </a:lnTo>
                <a:lnTo>
                  <a:pt x="0" y="6848856"/>
                </a:lnTo>
                <a:lnTo>
                  <a:pt x="6096" y="6848856"/>
                </a:lnTo>
                <a:lnTo>
                  <a:pt x="5937504" y="6848856"/>
                </a:lnTo>
                <a:lnTo>
                  <a:pt x="5943600" y="6848856"/>
                </a:lnTo>
                <a:lnTo>
                  <a:pt x="5943600" y="684276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52865" y="1093647"/>
            <a:ext cx="5739765" cy="372110"/>
            <a:chOff x="952865" y="1093647"/>
            <a:chExt cx="5739765" cy="372110"/>
          </a:xfrm>
        </p:grpSpPr>
        <p:sp>
          <p:nvSpPr>
            <p:cNvPr id="3" name="object 3"/>
            <p:cNvSpPr/>
            <p:nvPr/>
          </p:nvSpPr>
          <p:spPr>
            <a:xfrm>
              <a:off x="952865" y="1278014"/>
              <a:ext cx="1628775" cy="187960"/>
            </a:xfrm>
            <a:custGeom>
              <a:avLst/>
              <a:gdLst/>
              <a:ahLst/>
              <a:cxnLst/>
              <a:rect l="l" t="t" r="r" b="b"/>
              <a:pathLst>
                <a:path w="1628775" h="187959">
                  <a:moveTo>
                    <a:pt x="1596365" y="0"/>
                  </a:moveTo>
                  <a:lnTo>
                    <a:pt x="33162" y="0"/>
                  </a:lnTo>
                  <a:lnTo>
                    <a:pt x="8290" y="41747"/>
                  </a:lnTo>
                  <a:lnTo>
                    <a:pt x="0" y="93795"/>
                  </a:lnTo>
                  <a:lnTo>
                    <a:pt x="8290" y="145844"/>
                  </a:lnTo>
                  <a:lnTo>
                    <a:pt x="33162" y="187590"/>
                  </a:lnTo>
                  <a:lnTo>
                    <a:pt x="1596365" y="182573"/>
                  </a:lnTo>
                  <a:lnTo>
                    <a:pt x="1620571" y="141943"/>
                  </a:lnTo>
                  <a:lnTo>
                    <a:pt x="1628640" y="91286"/>
                  </a:lnTo>
                  <a:lnTo>
                    <a:pt x="1620571" y="40630"/>
                  </a:lnTo>
                  <a:lnTo>
                    <a:pt x="1596365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1604945" y="1093647"/>
              <a:ext cx="5087620" cy="187960"/>
            </a:xfrm>
            <a:custGeom>
              <a:avLst/>
              <a:gdLst/>
              <a:ahLst/>
              <a:cxnLst/>
              <a:rect l="l" t="t" r="r" b="b"/>
              <a:pathLst>
                <a:path w="5087620" h="187959">
                  <a:moveTo>
                    <a:pt x="5054440" y="0"/>
                  </a:moveTo>
                  <a:lnTo>
                    <a:pt x="33162" y="0"/>
                  </a:lnTo>
                  <a:lnTo>
                    <a:pt x="8290" y="41746"/>
                  </a:lnTo>
                  <a:lnTo>
                    <a:pt x="0" y="93794"/>
                  </a:lnTo>
                  <a:lnTo>
                    <a:pt x="8290" y="145843"/>
                  </a:lnTo>
                  <a:lnTo>
                    <a:pt x="33162" y="187590"/>
                  </a:lnTo>
                  <a:lnTo>
                    <a:pt x="5054440" y="187590"/>
                  </a:lnTo>
                  <a:lnTo>
                    <a:pt x="5079312" y="145843"/>
                  </a:lnTo>
                  <a:lnTo>
                    <a:pt x="5087602" y="93794"/>
                  </a:lnTo>
                  <a:lnTo>
                    <a:pt x="5079312" y="41746"/>
                  </a:lnTo>
                  <a:lnTo>
                    <a:pt x="5054440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973254" y="1056233"/>
            <a:ext cx="5704205" cy="1325245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12700" marR="9525">
              <a:lnSpc>
                <a:spcPct val="109700"/>
              </a:lnSpc>
              <a:spcBef>
                <a:spcPts val="200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continue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forever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empty.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denoted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time restrictions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 </a:t>
            </a:r>
            <a:r>
              <a:rPr dirty="0" baseline="5050" sz="1650" spc="-7" i="1">
                <a:latin typeface="Calibri"/>
                <a:cs typeface="Calibri"/>
              </a:rPr>
              <a:t>t</a:t>
            </a:r>
            <a:r>
              <a:rPr dirty="0" sz="700" spc="-5" i="1">
                <a:latin typeface="Calibri"/>
                <a:cs typeface="Calibri"/>
              </a:rPr>
              <a:t>e</a:t>
            </a:r>
            <a:r>
              <a:rPr dirty="0" baseline="5050" sz="1650" spc="-7" i="1">
                <a:latin typeface="Calibri"/>
                <a:cs typeface="Calibri"/>
              </a:rPr>
              <a:t>.</a:t>
            </a:r>
            <a:r>
              <a:rPr dirty="0" baseline="5050" sz="1650" spc="3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can </a:t>
            </a:r>
            <a:r>
              <a:rPr dirty="0" baseline="5050" sz="1650" spc="-7">
                <a:latin typeface="Calibri"/>
                <a:cs typeface="Calibri"/>
              </a:rPr>
              <a:t>also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note that </a:t>
            </a:r>
            <a:r>
              <a:rPr dirty="0" baseline="5050" sz="1650" spc="-7" i="1">
                <a:latin typeface="Calibri"/>
                <a:cs typeface="Calibri"/>
              </a:rPr>
              <a:t>t</a:t>
            </a:r>
            <a:r>
              <a:rPr dirty="0" sz="700" spc="-5" i="1">
                <a:latin typeface="Calibri"/>
                <a:cs typeface="Calibri"/>
              </a:rPr>
              <a:t>e</a:t>
            </a:r>
            <a:r>
              <a:rPr dirty="0" sz="700" spc="-15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=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t</a:t>
            </a:r>
            <a:r>
              <a:rPr dirty="0" sz="700" spc="-5" i="1">
                <a:latin typeface="Calibri"/>
                <a:cs typeface="Calibri"/>
              </a:rPr>
              <a:t>m</a:t>
            </a:r>
            <a:r>
              <a:rPr dirty="0" sz="700" spc="10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+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400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since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tank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empty </a:t>
            </a:r>
            <a:r>
              <a:rPr dirty="0" baseline="5050" sz="1650" spc="-7">
                <a:latin typeface="Calibri"/>
                <a:cs typeface="Calibri"/>
              </a:rPr>
              <a:t>400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hours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new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provided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something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come along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 again.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we’ve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explanations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here’s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simplified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version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IVP’s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54138" y="2465277"/>
            <a:ext cx="1943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82417" y="2356134"/>
            <a:ext cx="1943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857388" y="2628388"/>
            <a:ext cx="412115" cy="0"/>
          </a:xfrm>
          <a:custGeom>
            <a:avLst/>
            <a:gdLst/>
            <a:ahLst/>
            <a:cxnLst/>
            <a:rect l="l" t="t" r="r" b="b"/>
            <a:pathLst>
              <a:path w="412114" h="0">
                <a:moveTo>
                  <a:pt x="0" y="0"/>
                </a:moveTo>
                <a:lnTo>
                  <a:pt x="41155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711737" y="3063358"/>
            <a:ext cx="796290" cy="0"/>
          </a:xfrm>
          <a:custGeom>
            <a:avLst/>
            <a:gdLst/>
            <a:ahLst/>
            <a:cxnLst/>
            <a:rect l="l" t="t" r="r" b="b"/>
            <a:pathLst>
              <a:path w="796289" h="0">
                <a:moveTo>
                  <a:pt x="0" y="0"/>
                </a:moveTo>
                <a:lnTo>
                  <a:pt x="79613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013760" y="2495828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154527" y="2604966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95242" y="2604966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64052" y="3039941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34783" y="2620443"/>
            <a:ext cx="2540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800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81108" y="2604962"/>
            <a:ext cx="8953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m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004767" y="3039941"/>
            <a:ext cx="26860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9113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m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59630" y="3039937"/>
            <a:ext cx="8953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m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328340" y="3039937"/>
            <a:ext cx="647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e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50313" y="3159000"/>
            <a:ext cx="8953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m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849454" y="2392241"/>
            <a:ext cx="3594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30">
                <a:latin typeface="Times New Roman"/>
                <a:cs typeface="Times New Roman"/>
              </a:rPr>
              <a:t>3</a:t>
            </a:r>
            <a:r>
              <a:rPr dirty="0" sz="1200" spc="-30" i="1">
                <a:latin typeface="Times New Roman"/>
                <a:cs typeface="Times New Roman"/>
              </a:rPr>
              <a:t>Q</a:t>
            </a:r>
            <a:r>
              <a:rPr dirty="0" sz="1200" spc="49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862552" y="2791105"/>
            <a:ext cx="499109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spc="-67" i="1">
                <a:latin typeface="Times New Roman"/>
                <a:cs typeface="Times New Roman"/>
              </a:rPr>
              <a:t>Q</a:t>
            </a:r>
            <a:r>
              <a:rPr dirty="0" baseline="-15873" sz="1050" spc="-7">
                <a:latin typeface="Times New Roman"/>
                <a:cs typeface="Times New Roman"/>
              </a:rPr>
              <a:t>2</a:t>
            </a:r>
            <a:r>
              <a:rPr dirty="0" baseline="-15873" sz="1050" spc="104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189852" y="2471212"/>
            <a:ext cx="635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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059279" y="2501376"/>
            <a:ext cx="7829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5430" algn="l"/>
              </a:tabLst>
            </a:pPr>
            <a:r>
              <a:rPr dirty="0" sz="1200" i="1">
                <a:latin typeface="Times New Roman"/>
                <a:cs typeface="Times New Roman"/>
              </a:rPr>
              <a:t>Q	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15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899966" y="2465273"/>
            <a:ext cx="6134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Q</a:t>
            </a:r>
            <a:r>
              <a:rPr dirty="0" baseline="4629" sz="1800" spc="17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816702" y="2501382"/>
            <a:ext cx="4870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033879" y="2900248"/>
            <a:ext cx="69278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Q</a:t>
            </a:r>
            <a:r>
              <a:rPr dirty="0" baseline="4629" sz="1800" spc="-22" i="1">
                <a:latin typeface="Times New Roman"/>
                <a:cs typeface="Times New Roman"/>
              </a:rPr>
              <a:t> </a:t>
            </a:r>
            <a:r>
              <a:rPr dirty="0" baseline="16203" sz="1800">
                <a:latin typeface="Symbol"/>
                <a:cs typeface="Symbol"/>
              </a:rPr>
              <a:t></a:t>
            </a:r>
            <a:r>
              <a:rPr dirty="0" baseline="16203" sz="1800" spc="-14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899966" y="2900244"/>
            <a:ext cx="82613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Q 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 </a:t>
            </a:r>
            <a:r>
              <a:rPr dirty="0" baseline="4629" sz="1800" spc="18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500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814274" y="2936350"/>
            <a:ext cx="5378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708565" y="3019307"/>
            <a:ext cx="80708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>
                <a:latin typeface="Times New Roman"/>
                <a:cs typeface="Times New Roman"/>
              </a:rPr>
              <a:t>400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 </a:t>
            </a:r>
            <a:r>
              <a:rPr dirty="0" baseline="4629" sz="1800" spc="18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123835" y="3886559"/>
            <a:ext cx="194945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055091" y="4024585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327843" y="3956358"/>
            <a:ext cx="159385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800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73327" y="3455009"/>
            <a:ext cx="5638800" cy="5251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so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check.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Upon solving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 algn="ctr" marL="1230630">
              <a:lnSpc>
                <a:spcPct val="100000"/>
              </a:lnSpc>
              <a:spcBef>
                <a:spcPts val="195"/>
              </a:spcBef>
            </a:pPr>
            <a:r>
              <a:rPr dirty="0" u="sng" sz="700" spc="5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sz="700" spc="1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700" spc="-7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252739" y="3892839"/>
            <a:ext cx="7429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Symbol"/>
                <a:cs typeface="Symbol"/>
              </a:rPr>
              <a:t></a:t>
            </a:r>
            <a:endParaRPr sz="6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959722" y="3922246"/>
            <a:ext cx="81661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5" i="1">
                <a:latin typeface="Times New Roman"/>
                <a:cs typeface="Times New Roman"/>
              </a:rPr>
              <a:t>Q </a:t>
            </a:r>
            <a:r>
              <a:rPr dirty="0" sz="1150" spc="235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18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4000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774710" y="3922247"/>
            <a:ext cx="49847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399</a:t>
            </a:r>
            <a:r>
              <a:rPr dirty="0" sz="1150" spc="-15">
                <a:latin typeface="Times New Roman"/>
                <a:cs typeface="Times New Roman"/>
              </a:rPr>
              <a:t>8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113521" y="4753414"/>
            <a:ext cx="19494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044788" y="4891717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317335" y="4823353"/>
            <a:ext cx="15938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800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752774" y="4891718"/>
            <a:ext cx="8953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30" i="1">
                <a:latin typeface="Times New Roman"/>
                <a:cs typeface="Times New Roman"/>
              </a:rPr>
              <a:t>m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73273" y="4348988"/>
            <a:ext cx="5420360" cy="497840"/>
          </a:xfrm>
          <a:prstGeom prst="rect">
            <a:avLst/>
          </a:prstGeom>
        </p:spPr>
        <p:txBody>
          <a:bodyPr wrap="square" lIns="0" tIns="8255" rIns="0" bIns="0" rtlCol="0" vert="horz">
            <a:spAutoFit/>
          </a:bodyPr>
          <a:lstStyle/>
          <a:p>
            <a:pPr marL="12700" marR="5080">
              <a:lnSpc>
                <a:spcPct val="102699"/>
              </a:lnSpc>
              <a:spcBef>
                <a:spcPts val="65"/>
              </a:spcBef>
            </a:pPr>
            <a:r>
              <a:rPr dirty="0" baseline="5050" sz="1650">
                <a:latin typeface="Calibri"/>
                <a:cs typeface="Calibri"/>
              </a:rPr>
              <a:t>Now,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t</a:t>
            </a:r>
            <a:r>
              <a:rPr dirty="0" sz="700" spc="-5" i="1">
                <a:latin typeface="Calibri"/>
                <a:cs typeface="Calibri"/>
              </a:rPr>
              <a:t>m</a:t>
            </a:r>
            <a:r>
              <a:rPr dirty="0" baseline="5050" sz="1650" spc="-7">
                <a:latin typeface="Calibri"/>
                <a:cs typeface="Calibri"/>
              </a:rPr>
              <a:t>.</a:t>
            </a:r>
            <a:r>
              <a:rPr dirty="0" baseline="5050" sz="1650" spc="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isn’t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too </a:t>
            </a:r>
            <a:r>
              <a:rPr dirty="0" baseline="5050" sz="1650" spc="-7">
                <a:latin typeface="Calibri"/>
                <a:cs typeface="Calibri"/>
              </a:rPr>
              <a:t>bad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all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need</a:t>
            </a:r>
            <a:r>
              <a:rPr dirty="0" baseline="5050" sz="1650">
                <a:latin typeface="Calibri"/>
                <a:cs typeface="Calibri"/>
              </a:rPr>
              <a:t> 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do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determine </a:t>
            </a:r>
            <a:r>
              <a:rPr dirty="0" baseline="5050" sz="1650">
                <a:latin typeface="Calibri"/>
                <a:cs typeface="Calibri"/>
              </a:rPr>
              <a:t>when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amount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pollution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reaches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500. 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solve.</a:t>
            </a:r>
            <a:endParaRPr sz="1100">
              <a:latin typeface="Calibri"/>
              <a:cs typeface="Calibri"/>
            </a:endParaRPr>
          </a:p>
          <a:p>
            <a:pPr algn="ctr" marR="563880">
              <a:lnSpc>
                <a:spcPct val="100000"/>
              </a:lnSpc>
              <a:spcBef>
                <a:spcPts val="204"/>
              </a:spcBef>
            </a:pPr>
            <a:r>
              <a:rPr dirty="0" u="sng" sz="700" spc="5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sz="700" spc="1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700" spc="-7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242245" y="4759704"/>
            <a:ext cx="7429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Symbol"/>
                <a:cs typeface="Symbol"/>
              </a:rPr>
              <a:t></a:t>
            </a:r>
            <a:endParaRPr sz="65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949434" y="4789171"/>
            <a:ext cx="81661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5" i="1">
                <a:latin typeface="Times New Roman"/>
                <a:cs typeface="Times New Roman"/>
              </a:rPr>
              <a:t>Q </a:t>
            </a:r>
            <a:r>
              <a:rPr dirty="0" sz="1150" spc="229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18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4000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764293" y="4789172"/>
            <a:ext cx="273939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756285" algn="l"/>
                <a:tab pos="1497965" algn="l"/>
                <a:tab pos="1955800" algn="l"/>
              </a:tabLst>
            </a:pP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3998</a:t>
            </a:r>
            <a:r>
              <a:rPr dirty="0" sz="1150" spc="15" b="1">
                <a:latin typeface="Times New Roman"/>
                <a:cs typeface="Times New Roman"/>
              </a:rPr>
              <a:t>e	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500	</a:t>
            </a:r>
            <a:r>
              <a:rPr dirty="0" sz="1150" spc="50">
                <a:latin typeface="Symbol"/>
                <a:cs typeface="Symbol"/>
              </a:rPr>
              <a:t>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29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35.4750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73327" y="5187798"/>
            <a:ext cx="567372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pick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35.475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hours.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completeness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sake here 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information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inserted.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2136319" y="5822434"/>
            <a:ext cx="687705" cy="0"/>
          </a:xfrm>
          <a:custGeom>
            <a:avLst/>
            <a:gdLst/>
            <a:ahLst/>
            <a:cxnLst/>
            <a:rect l="l" t="t" r="r" b="b"/>
            <a:pathLst>
              <a:path w="687705" h="0">
                <a:moveTo>
                  <a:pt x="0" y="0"/>
                </a:moveTo>
                <a:lnTo>
                  <a:pt x="68740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1589198" y="5799047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427845" y="5799047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233004" y="5550129"/>
            <a:ext cx="49847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5" i="1">
                <a:latin typeface="Times New Roman"/>
                <a:cs typeface="Times New Roman"/>
              </a:rPr>
              <a:t>Q</a:t>
            </a:r>
            <a:r>
              <a:rPr dirty="0" baseline="-15873" sz="1050" spc="-7">
                <a:latin typeface="Times New Roman"/>
                <a:cs typeface="Times New Roman"/>
              </a:rPr>
              <a:t>2</a:t>
            </a:r>
            <a:r>
              <a:rPr dirty="0" baseline="-15873" sz="1050" spc="104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459074" y="5659325"/>
            <a:ext cx="69215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Q</a:t>
            </a:r>
            <a:r>
              <a:rPr dirty="0" baseline="4629" sz="1800" spc="-22" i="1">
                <a:latin typeface="Times New Roman"/>
                <a:cs typeface="Times New Roman"/>
              </a:rPr>
              <a:t> </a:t>
            </a:r>
            <a:r>
              <a:rPr dirty="0" baseline="16203" sz="1800" spc="-7">
                <a:latin typeface="Symbol"/>
                <a:cs typeface="Symbol"/>
              </a:rPr>
              <a:t></a:t>
            </a:r>
            <a:r>
              <a:rPr dirty="0" baseline="16203" sz="1800" spc="-142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323090" y="5659325"/>
            <a:ext cx="111442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Q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35.47</a:t>
            </a:r>
            <a:r>
              <a:rPr dirty="0" baseline="4629" sz="1800" spc="52">
                <a:latin typeface="Times New Roman"/>
                <a:cs typeface="Times New Roman"/>
              </a:rPr>
              <a:t>5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500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693284" y="5695417"/>
            <a:ext cx="12839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35.475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435.475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133119" y="5814442"/>
            <a:ext cx="6889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435.475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73327" y="6158567"/>
            <a:ext cx="562737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separable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terribly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I’ll </a:t>
            </a:r>
            <a:r>
              <a:rPr dirty="0" sz="1100">
                <a:latin typeface="Calibri"/>
                <a:cs typeface="Calibri"/>
              </a:rPr>
              <a:t> leave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again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check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3542346" y="6831459"/>
            <a:ext cx="869950" cy="0"/>
          </a:xfrm>
          <a:custGeom>
            <a:avLst/>
            <a:gdLst/>
            <a:ahLst/>
            <a:cxnLst/>
            <a:rect l="l" t="t" r="r" b="b"/>
            <a:pathLst>
              <a:path w="869950" h="0">
                <a:moveTo>
                  <a:pt x="0" y="0"/>
                </a:moveTo>
                <a:lnTo>
                  <a:pt x="86959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 txBox="1"/>
          <p:nvPr/>
        </p:nvSpPr>
        <p:spPr>
          <a:xfrm>
            <a:off x="3850250" y="6823518"/>
            <a:ext cx="2540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320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508994" y="6559199"/>
            <a:ext cx="91948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435.476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endParaRPr baseline="63492" sz="10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001561" y="6668341"/>
            <a:ext cx="54165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5" i="1">
                <a:latin typeface="Times New Roman"/>
                <a:cs typeface="Times New Roman"/>
              </a:rPr>
              <a:t>Q</a:t>
            </a:r>
            <a:r>
              <a:rPr dirty="0" baseline="-15873" sz="1050" spc="-7">
                <a:latin typeface="Times New Roman"/>
                <a:cs typeface="Times New Roman"/>
              </a:rPr>
              <a:t>2</a:t>
            </a:r>
            <a:r>
              <a:rPr dirty="0" baseline="-15873" sz="1050" spc="104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973327" y="7185121"/>
            <a:ext cx="435419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encompasses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 running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process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2504137" y="7976011"/>
            <a:ext cx="871219" cy="0"/>
          </a:xfrm>
          <a:custGeom>
            <a:avLst/>
            <a:gdLst/>
            <a:ahLst/>
            <a:cxnLst/>
            <a:rect l="l" t="t" r="r" b="b"/>
            <a:pathLst>
              <a:path w="871220" h="0">
                <a:moveTo>
                  <a:pt x="0" y="0"/>
                </a:moveTo>
                <a:lnTo>
                  <a:pt x="870999" y="0"/>
                </a:lnTo>
              </a:path>
            </a:pathLst>
          </a:custGeom>
          <a:ln w="757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 txBox="1"/>
          <p:nvPr/>
        </p:nvSpPr>
        <p:spPr>
          <a:xfrm>
            <a:off x="3268853" y="7392237"/>
            <a:ext cx="28702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-27777" sz="1050" spc="-7">
                <a:latin typeface="Symbol"/>
                <a:cs typeface="Symbol"/>
              </a:rPr>
              <a:t></a:t>
            </a:r>
            <a:r>
              <a:rPr dirty="0" u="sng" sz="700" spc="19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sz="700" spc="1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sz="700" spc="-7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409774" y="7396223"/>
            <a:ext cx="10096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Symbol"/>
                <a:cs typeface="Symbol"/>
              </a:rPr>
              <a:t>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132741" y="7848458"/>
            <a:ext cx="136017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Times New Roman"/>
                <a:cs typeface="Times New Roman"/>
              </a:rPr>
              <a:t>35.475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435.4758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922099" y="7702500"/>
            <a:ext cx="1482090" cy="4775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50800">
              <a:lnSpc>
                <a:spcPts val="1420"/>
              </a:lnSpc>
              <a:spcBef>
                <a:spcPts val="130"/>
              </a:spcBef>
            </a:pPr>
            <a:r>
              <a:rPr dirty="0" baseline="34722" sz="1800" spc="-7" i="1">
                <a:latin typeface="Times New Roman"/>
                <a:cs typeface="Times New Roman"/>
              </a:rPr>
              <a:t>Q</a:t>
            </a:r>
            <a:r>
              <a:rPr dirty="0" baseline="34722" sz="1800" spc="-232" i="1">
                <a:latin typeface="Times New Roman"/>
                <a:cs typeface="Times New Roman"/>
              </a:rPr>
              <a:t> </a:t>
            </a:r>
            <a:r>
              <a:rPr dirty="0" baseline="23297" sz="2325" spc="-89">
                <a:latin typeface="Symbol"/>
                <a:cs typeface="Symbol"/>
              </a:rPr>
              <a:t></a:t>
            </a:r>
            <a:r>
              <a:rPr dirty="0" baseline="34722" sz="1800" spc="-7" i="1">
                <a:latin typeface="Times New Roman"/>
                <a:cs typeface="Times New Roman"/>
              </a:rPr>
              <a:t>t</a:t>
            </a:r>
            <a:r>
              <a:rPr dirty="0" baseline="34722" sz="1800" spc="-240" i="1">
                <a:latin typeface="Times New Roman"/>
                <a:cs typeface="Times New Roman"/>
              </a:rPr>
              <a:t> </a:t>
            </a:r>
            <a:r>
              <a:rPr dirty="0" baseline="23297" sz="2325" spc="-187">
                <a:latin typeface="Symbol"/>
                <a:cs typeface="Symbol"/>
              </a:rPr>
              <a:t></a:t>
            </a:r>
            <a:r>
              <a:rPr dirty="0" baseline="23297" sz="2325" spc="-187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</a:t>
            </a:r>
            <a:r>
              <a:rPr dirty="0" baseline="34722" sz="1800" spc="-37">
                <a:latin typeface="Times New Roman"/>
                <a:cs typeface="Times New Roman"/>
              </a:rPr>
              <a:t> </a:t>
            </a:r>
            <a:r>
              <a:rPr dirty="0" baseline="23148" sz="1800" spc="120">
                <a:latin typeface="Symbol"/>
                <a:cs typeface="Symbol"/>
              </a:rPr>
              <a:t>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435.476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endParaRPr baseline="63492" sz="1050">
              <a:latin typeface="Times New Roman"/>
              <a:cs typeface="Times New Roman"/>
            </a:endParaRPr>
          </a:p>
          <a:p>
            <a:pPr marL="499745">
              <a:lnSpc>
                <a:spcPts val="835"/>
              </a:lnSpc>
            </a:pPr>
            <a:r>
              <a:rPr dirty="0" sz="1200" spc="-5">
                <a:latin typeface="Symbol"/>
                <a:cs typeface="Symbol"/>
              </a:rPr>
              <a:t></a:t>
            </a:r>
            <a:endParaRPr sz="1200">
              <a:latin typeface="Symbol"/>
              <a:cs typeface="Symbol"/>
            </a:endParaRPr>
          </a:p>
          <a:p>
            <a:pPr marL="499745">
              <a:lnSpc>
                <a:spcPts val="1275"/>
              </a:lnSpc>
              <a:tabLst>
                <a:tab pos="902969" algn="l"/>
              </a:tabLst>
            </a:pPr>
            <a:r>
              <a:rPr dirty="0" sz="1200" spc="-5">
                <a:latin typeface="Symbol"/>
                <a:cs typeface="Symbol"/>
              </a:rPr>
              <a:t></a:t>
            </a:r>
            <a:r>
              <a:rPr dirty="0" sz="1200" spc="-5">
                <a:latin typeface="Times New Roman"/>
                <a:cs typeface="Times New Roman"/>
              </a:rPr>
              <a:t>	320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371675" y="7467210"/>
            <a:ext cx="26517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  <a:tabLst>
                <a:tab pos="1776095" algn="l"/>
              </a:tabLst>
            </a:pPr>
            <a:r>
              <a:rPr dirty="0" baseline="-27777" sz="1800" spc="7">
                <a:latin typeface="Symbol"/>
                <a:cs typeface="Symbol"/>
              </a:rPr>
              <a:t></a:t>
            </a:r>
            <a:r>
              <a:rPr dirty="0" sz="1200" spc="5">
                <a:latin typeface="Times New Roman"/>
                <a:cs typeface="Times New Roman"/>
              </a:rPr>
              <a:t>4000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3998</a:t>
            </a:r>
            <a:r>
              <a:rPr dirty="0" sz="1200" spc="-10" b="1">
                <a:latin typeface="Times New Roman"/>
                <a:cs typeface="Times New Roman"/>
              </a:rPr>
              <a:t>e</a:t>
            </a:r>
            <a:r>
              <a:rPr dirty="0" sz="1200" spc="335" b="1">
                <a:latin typeface="Times New Roman"/>
                <a:cs typeface="Times New Roman"/>
              </a:rPr>
              <a:t> </a:t>
            </a:r>
            <a:r>
              <a:rPr dirty="0" baseline="19841" sz="1050" spc="-7">
                <a:latin typeface="Times New Roman"/>
                <a:cs typeface="Times New Roman"/>
              </a:rPr>
              <a:t>800	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35.475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973327" y="8343361"/>
            <a:ext cx="384238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amount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tank 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914400" y="914399"/>
            <a:ext cx="5943600" cy="7640320"/>
          </a:xfrm>
          <a:custGeom>
            <a:avLst/>
            <a:gdLst/>
            <a:ahLst/>
            <a:cxnLst/>
            <a:rect l="l" t="t" r="r" b="b"/>
            <a:pathLst>
              <a:path w="5943600" h="764032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633716"/>
                </a:lnTo>
                <a:lnTo>
                  <a:pt x="6096" y="763371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7633716"/>
                </a:lnTo>
                <a:lnTo>
                  <a:pt x="0" y="7639812"/>
                </a:lnTo>
                <a:lnTo>
                  <a:pt x="6096" y="7639812"/>
                </a:lnTo>
                <a:lnTo>
                  <a:pt x="5937504" y="7639812"/>
                </a:lnTo>
                <a:lnTo>
                  <a:pt x="5943600" y="7639812"/>
                </a:lnTo>
                <a:lnTo>
                  <a:pt x="5943600" y="763371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27" y="7282497"/>
            <a:ext cx="5924550" cy="923925"/>
          </a:xfrm>
          <a:custGeom>
            <a:avLst/>
            <a:gdLst/>
            <a:ahLst/>
            <a:cxnLst/>
            <a:rect l="l" t="t" r="r" b="b"/>
            <a:pathLst>
              <a:path w="5924550" h="923925">
                <a:moveTo>
                  <a:pt x="5794591" y="93802"/>
                </a:moveTo>
                <a:lnTo>
                  <a:pt x="5786298" y="41744"/>
                </a:lnTo>
                <a:lnTo>
                  <a:pt x="5761431" y="0"/>
                </a:lnTo>
                <a:lnTo>
                  <a:pt x="2584297" y="0"/>
                </a:lnTo>
                <a:lnTo>
                  <a:pt x="2559431" y="41744"/>
                </a:lnTo>
                <a:lnTo>
                  <a:pt x="2551138" y="93802"/>
                </a:lnTo>
                <a:lnTo>
                  <a:pt x="2559431" y="145846"/>
                </a:lnTo>
                <a:lnTo>
                  <a:pt x="2582380" y="184378"/>
                </a:lnTo>
                <a:lnTo>
                  <a:pt x="33159" y="184378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59" y="371970"/>
                </a:lnTo>
                <a:lnTo>
                  <a:pt x="4324794" y="371970"/>
                </a:lnTo>
                <a:lnTo>
                  <a:pt x="4349661" y="330225"/>
                </a:lnTo>
                <a:lnTo>
                  <a:pt x="4357954" y="278168"/>
                </a:lnTo>
                <a:lnTo>
                  <a:pt x="4349661" y="226123"/>
                </a:lnTo>
                <a:lnTo>
                  <a:pt x="4326699" y="187591"/>
                </a:lnTo>
                <a:lnTo>
                  <a:pt x="5761431" y="187591"/>
                </a:lnTo>
                <a:lnTo>
                  <a:pt x="5786298" y="145846"/>
                </a:lnTo>
                <a:lnTo>
                  <a:pt x="5794591" y="93802"/>
                </a:lnTo>
                <a:close/>
              </a:path>
              <a:path w="5924550" h="923925">
                <a:moveTo>
                  <a:pt x="5924156" y="646925"/>
                </a:moveTo>
                <a:lnTo>
                  <a:pt x="5915876" y="594868"/>
                </a:lnTo>
                <a:lnTo>
                  <a:pt x="5890996" y="553123"/>
                </a:lnTo>
                <a:lnTo>
                  <a:pt x="5512257" y="553123"/>
                </a:lnTo>
                <a:lnTo>
                  <a:pt x="5535206" y="514591"/>
                </a:lnTo>
                <a:lnTo>
                  <a:pt x="5543499" y="462546"/>
                </a:lnTo>
                <a:lnTo>
                  <a:pt x="5535206" y="410502"/>
                </a:lnTo>
                <a:lnTo>
                  <a:pt x="5510339" y="368744"/>
                </a:lnTo>
                <a:lnTo>
                  <a:pt x="4882477" y="368744"/>
                </a:lnTo>
                <a:lnTo>
                  <a:pt x="4857597" y="410502"/>
                </a:lnTo>
                <a:lnTo>
                  <a:pt x="4849304" y="462546"/>
                </a:lnTo>
                <a:lnTo>
                  <a:pt x="4857597" y="514591"/>
                </a:lnTo>
                <a:lnTo>
                  <a:pt x="4880546" y="553123"/>
                </a:lnTo>
                <a:lnTo>
                  <a:pt x="33172" y="553123"/>
                </a:lnTo>
                <a:lnTo>
                  <a:pt x="8293" y="594868"/>
                </a:lnTo>
                <a:lnTo>
                  <a:pt x="0" y="646925"/>
                </a:lnTo>
                <a:lnTo>
                  <a:pt x="8293" y="698969"/>
                </a:lnTo>
                <a:lnTo>
                  <a:pt x="31750" y="738339"/>
                </a:lnTo>
                <a:lnTo>
                  <a:pt x="8293" y="777697"/>
                </a:lnTo>
                <a:lnTo>
                  <a:pt x="0" y="829754"/>
                </a:lnTo>
                <a:lnTo>
                  <a:pt x="8293" y="881799"/>
                </a:lnTo>
                <a:lnTo>
                  <a:pt x="33172" y="923544"/>
                </a:lnTo>
                <a:lnTo>
                  <a:pt x="802868" y="923544"/>
                </a:lnTo>
                <a:lnTo>
                  <a:pt x="827735" y="881799"/>
                </a:lnTo>
                <a:lnTo>
                  <a:pt x="836028" y="829754"/>
                </a:lnTo>
                <a:lnTo>
                  <a:pt x="827735" y="777697"/>
                </a:lnTo>
                <a:lnTo>
                  <a:pt x="805700" y="740714"/>
                </a:lnTo>
                <a:lnTo>
                  <a:pt x="5890996" y="740714"/>
                </a:lnTo>
                <a:lnTo>
                  <a:pt x="5915876" y="698969"/>
                </a:lnTo>
                <a:lnTo>
                  <a:pt x="5924156" y="646925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914400" y="914400"/>
            <a:ext cx="5943600" cy="2514600"/>
            <a:chOff x="914400" y="914400"/>
            <a:chExt cx="5943600" cy="2514600"/>
          </a:xfrm>
        </p:grpSpPr>
        <p:sp>
          <p:nvSpPr>
            <p:cNvPr id="4" name="object 4"/>
            <p:cNvSpPr/>
            <p:nvPr/>
          </p:nvSpPr>
          <p:spPr>
            <a:xfrm>
              <a:off x="914400" y="914399"/>
              <a:ext cx="5943600" cy="2514600"/>
            </a:xfrm>
            <a:custGeom>
              <a:avLst/>
              <a:gdLst/>
              <a:ahLst/>
              <a:cxnLst/>
              <a:rect l="l" t="t" r="r" b="b"/>
              <a:pathLst>
                <a:path w="5943600" h="251460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2508504"/>
                  </a:lnTo>
                  <a:lnTo>
                    <a:pt x="6096" y="2508504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2508504"/>
                  </a:lnTo>
                  <a:lnTo>
                    <a:pt x="0" y="2514600"/>
                  </a:lnTo>
                  <a:lnTo>
                    <a:pt x="6096" y="2514600"/>
                  </a:lnTo>
                  <a:lnTo>
                    <a:pt x="5937504" y="2514600"/>
                  </a:lnTo>
                  <a:lnTo>
                    <a:pt x="5943600" y="2514600"/>
                  </a:lnTo>
                  <a:lnTo>
                    <a:pt x="5943600" y="2508504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1700" y="949337"/>
              <a:ext cx="3419471" cy="2228837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901700" y="3576930"/>
            <a:ext cx="5949950" cy="20510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you can </a:t>
            </a:r>
            <a:r>
              <a:rPr dirty="0" sz="1100" spc="-5">
                <a:latin typeface="Calibri"/>
                <a:cs typeface="Calibri"/>
              </a:rPr>
              <a:t>surely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complicated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last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 realistic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5">
                <a:latin typeface="Calibri"/>
                <a:cs typeface="Calibri"/>
              </a:rPr>
              <a:t> be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pollution dropped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some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predetermined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polluted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runoff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likelihood,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allowed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whole</a:t>
            </a:r>
            <a:r>
              <a:rPr dirty="0" sz="1100" spc="-5">
                <a:latin typeface="Calibri"/>
                <a:cs typeface="Calibri"/>
              </a:rPr>
              <a:t> process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repeat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itself.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realistically, 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least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another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 now.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Population</a:t>
            </a:r>
            <a:endParaRPr sz="1100">
              <a:latin typeface="Calibri"/>
              <a:cs typeface="Calibri"/>
            </a:endParaRPr>
          </a:p>
          <a:p>
            <a:pPr algn="just" marL="12700" marR="14732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are somewhat easier than </a:t>
            </a:r>
            <a:r>
              <a:rPr dirty="0" sz="1100">
                <a:latin typeface="Calibri"/>
                <a:cs typeface="Calibri"/>
              </a:rPr>
              <a:t>the mixing </a:t>
            </a:r>
            <a:r>
              <a:rPr dirty="0" sz="1100" spc="-5">
                <a:latin typeface="Calibri"/>
                <a:cs typeface="Calibri"/>
              </a:rPr>
              <a:t>problems although, in some </a:t>
            </a:r>
            <a:r>
              <a:rPr dirty="0" sz="1100">
                <a:latin typeface="Calibri"/>
                <a:cs typeface="Calibri"/>
              </a:rPr>
              <a:t>ways, </a:t>
            </a:r>
            <a:r>
              <a:rPr dirty="0" sz="1100" spc="-5">
                <a:latin typeface="Calibri"/>
                <a:cs typeface="Calibri"/>
              </a:rPr>
              <a:t>they are </a:t>
            </a:r>
            <a:r>
              <a:rPr dirty="0" sz="1100">
                <a:latin typeface="Calibri"/>
                <a:cs typeface="Calibri"/>
              </a:rPr>
              <a:t>very </a:t>
            </a:r>
            <a:r>
              <a:rPr dirty="0" sz="1100" spc="-5">
                <a:latin typeface="Calibri"/>
                <a:cs typeface="Calibri"/>
              </a:rPr>
              <a:t>similar to </a:t>
            </a:r>
            <a:r>
              <a:rPr dirty="0" sz="1100">
                <a:latin typeface="Calibri"/>
                <a:cs typeface="Calibri"/>
              </a:rPr>
              <a:t> mixing </a:t>
            </a:r>
            <a:r>
              <a:rPr dirty="0" sz="1100" spc="-5">
                <a:latin typeface="Calibri"/>
                <a:cs typeface="Calibri"/>
              </a:rPr>
              <a:t>problems.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 if </a:t>
            </a:r>
            <a:r>
              <a:rPr dirty="0" sz="1100" i="1">
                <a:latin typeface="Calibri"/>
                <a:cs typeface="Calibri"/>
              </a:rPr>
              <a:t>P(t) </a:t>
            </a:r>
            <a:r>
              <a:rPr dirty="0" sz="1100" spc="-5">
                <a:latin typeface="Calibri"/>
                <a:cs typeface="Calibri"/>
              </a:rPr>
              <a:t>represents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population in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given region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 spc="-5">
                <a:latin typeface="Calibri"/>
                <a:cs typeface="Calibri"/>
              </a:rPr>
              <a:t>any time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basic equation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mixing.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Namely,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86267" y="5879284"/>
            <a:ext cx="789305" cy="5759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 indent="74295">
              <a:lnSpc>
                <a:spcPct val="109100"/>
              </a:lnSpc>
              <a:spcBef>
                <a:spcPts val="95"/>
              </a:spcBef>
              <a:tabLst>
                <a:tab pos="705485" algn="l"/>
              </a:tabLst>
            </a:pPr>
            <a:r>
              <a:rPr dirty="0" sz="1100">
                <a:latin typeface="Calibri"/>
                <a:cs typeface="Calibri"/>
              </a:rPr>
              <a:t>Rate 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hang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100">
                <a:latin typeface="Calibri"/>
                <a:cs typeface="Calibri"/>
              </a:rPr>
              <a:t>=</a:t>
            </a:r>
            <a:endParaRPr sz="1100">
              <a:latin typeface="Calibri"/>
              <a:cs typeface="Calibri"/>
            </a:endParaRPr>
          </a:p>
          <a:p>
            <a:pPr marL="187960">
              <a:lnSpc>
                <a:spcPct val="100000"/>
              </a:lnSpc>
              <a:spcBef>
                <a:spcPts val="135"/>
              </a:spcBef>
            </a:pPr>
            <a:r>
              <a:rPr dirty="0" sz="1100" i="1">
                <a:latin typeface="Calibri"/>
                <a:cs typeface="Calibri"/>
              </a:rPr>
              <a:t>P(t)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85409" y="5969639"/>
            <a:ext cx="610870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 indent="-1905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which </a:t>
            </a:r>
            <a:r>
              <a:rPr dirty="0" sz="1100" spc="-5" i="1">
                <a:latin typeface="Calibri"/>
                <a:cs typeface="Calibri"/>
              </a:rPr>
              <a:t>P(t) </a:t>
            </a:r>
            <a:r>
              <a:rPr dirty="0" sz="1100" spc="-23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  </a:t>
            </a:r>
            <a:r>
              <a:rPr dirty="0" sz="1100">
                <a:latin typeface="Calibri"/>
                <a:cs typeface="Calibri"/>
              </a:rPr>
              <a:t>region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673855" y="5801359"/>
            <a:ext cx="132842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09955" algn="l"/>
              </a:tabLst>
            </a:pPr>
            <a:r>
              <a:rPr dirty="0" sz="1100">
                <a:latin typeface="Calibri"/>
                <a:cs typeface="Calibri"/>
              </a:rPr>
              <a:t>Rate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	</a:t>
            </a:r>
            <a:r>
              <a:rPr dirty="0" sz="1100">
                <a:latin typeface="Calibri"/>
                <a:cs typeface="Calibri"/>
              </a:rPr>
              <a:t>Rate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07901" y="6077240"/>
            <a:ext cx="6858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-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87671" y="5969639"/>
            <a:ext cx="600075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hi</a:t>
            </a:r>
            <a:r>
              <a:rPr dirty="0" sz="1100">
                <a:latin typeface="Calibri"/>
                <a:cs typeface="Calibri"/>
              </a:rPr>
              <a:t>ch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 i="1">
                <a:latin typeface="Calibri"/>
                <a:cs typeface="Calibri"/>
              </a:rPr>
              <a:t>P</a:t>
            </a:r>
            <a:r>
              <a:rPr dirty="0" sz="1100" spc="-15" i="1">
                <a:latin typeface="Calibri"/>
                <a:cs typeface="Calibri"/>
              </a:rPr>
              <a:t>(</a:t>
            </a:r>
            <a:r>
              <a:rPr dirty="0" sz="1100" i="1">
                <a:latin typeface="Calibri"/>
                <a:cs typeface="Calibri"/>
              </a:rPr>
              <a:t>t)  </a:t>
            </a:r>
            <a:r>
              <a:rPr dirty="0" sz="1100">
                <a:latin typeface="Calibri"/>
                <a:cs typeface="Calibri"/>
              </a:rPr>
              <a:t>exits 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1700" y="6890105"/>
            <a:ext cx="5926455" cy="168211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P(t)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What’s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enters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exits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the ways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Birth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enters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 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exiting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things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predation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-5">
                <a:latin typeface="Calibri"/>
                <a:cs typeface="Calibri"/>
              </a:rPr>
              <a:t> which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population </a:t>
            </a:r>
            <a:r>
              <a:rPr dirty="0" sz="1100">
                <a:latin typeface="Calibri"/>
                <a:cs typeface="Calibri"/>
              </a:rPr>
              <a:t> exits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Here’s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855" y="8725801"/>
            <a:ext cx="5552440" cy="187960"/>
          </a:xfrm>
          <a:custGeom>
            <a:avLst/>
            <a:gdLst/>
            <a:ahLst/>
            <a:cxnLst/>
            <a:rect l="l" t="t" r="r" b="b"/>
            <a:pathLst>
              <a:path w="5552440" h="187959">
                <a:moveTo>
                  <a:pt x="1569618" y="93802"/>
                </a:moveTo>
                <a:lnTo>
                  <a:pt x="1561338" y="41744"/>
                </a:lnTo>
                <a:lnTo>
                  <a:pt x="1536458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3172" y="187591"/>
                </a:lnTo>
                <a:lnTo>
                  <a:pt x="1536458" y="187591"/>
                </a:lnTo>
                <a:lnTo>
                  <a:pt x="1561338" y="145846"/>
                </a:lnTo>
                <a:lnTo>
                  <a:pt x="1569618" y="93802"/>
                </a:lnTo>
                <a:close/>
              </a:path>
              <a:path w="5552440" h="187959">
                <a:moveTo>
                  <a:pt x="5552173" y="93802"/>
                </a:moveTo>
                <a:lnTo>
                  <a:pt x="5543880" y="41744"/>
                </a:lnTo>
                <a:lnTo>
                  <a:pt x="5519013" y="0"/>
                </a:lnTo>
                <a:lnTo>
                  <a:pt x="1634769" y="0"/>
                </a:lnTo>
                <a:lnTo>
                  <a:pt x="1609902" y="41744"/>
                </a:lnTo>
                <a:lnTo>
                  <a:pt x="1601609" y="93802"/>
                </a:lnTo>
                <a:lnTo>
                  <a:pt x="1609902" y="145846"/>
                </a:lnTo>
                <a:lnTo>
                  <a:pt x="1634769" y="187591"/>
                </a:lnTo>
                <a:lnTo>
                  <a:pt x="5519013" y="187591"/>
                </a:lnTo>
                <a:lnTo>
                  <a:pt x="5543880" y="145846"/>
                </a:lnTo>
                <a:lnTo>
                  <a:pt x="5552173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855" y="6186817"/>
            <a:ext cx="5724525" cy="372110"/>
          </a:xfrm>
          <a:custGeom>
            <a:avLst/>
            <a:gdLst/>
            <a:ahLst/>
            <a:cxnLst/>
            <a:rect l="l" t="t" r="r" b="b"/>
            <a:pathLst>
              <a:path w="5724525" h="372109">
                <a:moveTo>
                  <a:pt x="5724309" y="93802"/>
                </a:moveTo>
                <a:lnTo>
                  <a:pt x="5716016" y="41757"/>
                </a:lnTo>
                <a:lnTo>
                  <a:pt x="5691149" y="0"/>
                </a:lnTo>
                <a:lnTo>
                  <a:pt x="33172" y="0"/>
                </a:lnTo>
                <a:lnTo>
                  <a:pt x="8293" y="41757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5991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72" y="371970"/>
                </a:lnTo>
                <a:lnTo>
                  <a:pt x="653669" y="371970"/>
                </a:lnTo>
                <a:lnTo>
                  <a:pt x="678548" y="330225"/>
                </a:lnTo>
                <a:lnTo>
                  <a:pt x="686828" y="278180"/>
                </a:lnTo>
                <a:lnTo>
                  <a:pt x="678548" y="226123"/>
                </a:lnTo>
                <a:lnTo>
                  <a:pt x="655586" y="187604"/>
                </a:lnTo>
                <a:lnTo>
                  <a:pt x="5691149" y="187604"/>
                </a:lnTo>
                <a:lnTo>
                  <a:pt x="5716016" y="145846"/>
                </a:lnTo>
                <a:lnTo>
                  <a:pt x="5724309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52715" y="5008549"/>
            <a:ext cx="5730875" cy="372110"/>
          </a:xfrm>
          <a:custGeom>
            <a:avLst/>
            <a:gdLst/>
            <a:ahLst/>
            <a:cxnLst/>
            <a:rect l="l" t="t" r="r" b="b"/>
            <a:pathLst>
              <a:path w="5730875" h="372110">
                <a:moveTo>
                  <a:pt x="2951530" y="278168"/>
                </a:moveTo>
                <a:lnTo>
                  <a:pt x="2943237" y="226123"/>
                </a:lnTo>
                <a:lnTo>
                  <a:pt x="2918358" y="184378"/>
                </a:lnTo>
                <a:lnTo>
                  <a:pt x="33159" y="184378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59" y="371970"/>
                </a:lnTo>
                <a:lnTo>
                  <a:pt x="2918358" y="371970"/>
                </a:lnTo>
                <a:lnTo>
                  <a:pt x="2943237" y="330225"/>
                </a:lnTo>
                <a:lnTo>
                  <a:pt x="2951530" y="278168"/>
                </a:lnTo>
                <a:close/>
              </a:path>
              <a:path w="5730875" h="372110">
                <a:moveTo>
                  <a:pt x="5730735" y="93802"/>
                </a:moveTo>
                <a:lnTo>
                  <a:pt x="5722442" y="41744"/>
                </a:lnTo>
                <a:lnTo>
                  <a:pt x="5697575" y="0"/>
                </a:lnTo>
                <a:lnTo>
                  <a:pt x="3023298" y="0"/>
                </a:lnTo>
                <a:lnTo>
                  <a:pt x="2998432" y="41744"/>
                </a:lnTo>
                <a:lnTo>
                  <a:pt x="2990138" y="93802"/>
                </a:lnTo>
                <a:lnTo>
                  <a:pt x="2998432" y="145846"/>
                </a:lnTo>
                <a:lnTo>
                  <a:pt x="3023298" y="187591"/>
                </a:lnTo>
                <a:lnTo>
                  <a:pt x="5697575" y="187591"/>
                </a:lnTo>
                <a:lnTo>
                  <a:pt x="5722442" y="145846"/>
                </a:lnTo>
                <a:lnTo>
                  <a:pt x="5730735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2855" y="4088231"/>
            <a:ext cx="5698490" cy="372110"/>
          </a:xfrm>
          <a:custGeom>
            <a:avLst/>
            <a:gdLst/>
            <a:ahLst/>
            <a:cxnLst/>
            <a:rect l="l" t="t" r="r" b="b"/>
            <a:pathLst>
              <a:path w="5698490" h="372110">
                <a:moveTo>
                  <a:pt x="5698363" y="93789"/>
                </a:moveTo>
                <a:lnTo>
                  <a:pt x="5690070" y="41744"/>
                </a:lnTo>
                <a:lnTo>
                  <a:pt x="5665203" y="0"/>
                </a:lnTo>
                <a:lnTo>
                  <a:pt x="1303845" y="0"/>
                </a:lnTo>
                <a:lnTo>
                  <a:pt x="1278966" y="41744"/>
                </a:lnTo>
                <a:lnTo>
                  <a:pt x="1270673" y="93789"/>
                </a:lnTo>
                <a:lnTo>
                  <a:pt x="1278966" y="145846"/>
                </a:lnTo>
                <a:lnTo>
                  <a:pt x="1301915" y="184365"/>
                </a:lnTo>
                <a:lnTo>
                  <a:pt x="33172" y="184365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3172" y="371957"/>
                </a:lnTo>
                <a:lnTo>
                  <a:pt x="3111030" y="371957"/>
                </a:lnTo>
                <a:lnTo>
                  <a:pt x="3135896" y="330212"/>
                </a:lnTo>
                <a:lnTo>
                  <a:pt x="3144189" y="278168"/>
                </a:lnTo>
                <a:lnTo>
                  <a:pt x="3135896" y="226110"/>
                </a:lnTo>
                <a:lnTo>
                  <a:pt x="3112947" y="187591"/>
                </a:lnTo>
                <a:lnTo>
                  <a:pt x="5665203" y="187591"/>
                </a:lnTo>
                <a:lnTo>
                  <a:pt x="5690070" y="145846"/>
                </a:lnTo>
                <a:lnTo>
                  <a:pt x="5698363" y="93789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502357" y="2507724"/>
            <a:ext cx="2507615" cy="187960"/>
          </a:xfrm>
          <a:custGeom>
            <a:avLst/>
            <a:gdLst/>
            <a:ahLst/>
            <a:cxnLst/>
            <a:rect l="l" t="t" r="r" b="b"/>
            <a:pathLst>
              <a:path w="2507615" h="187960">
                <a:moveTo>
                  <a:pt x="2474286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2" y="187589"/>
                </a:lnTo>
                <a:lnTo>
                  <a:pt x="2474286" y="187589"/>
                </a:lnTo>
                <a:lnTo>
                  <a:pt x="2499158" y="145843"/>
                </a:lnTo>
                <a:lnTo>
                  <a:pt x="2507448" y="93795"/>
                </a:lnTo>
                <a:lnTo>
                  <a:pt x="2499158" y="41746"/>
                </a:lnTo>
                <a:lnTo>
                  <a:pt x="2474286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973327" y="1081531"/>
            <a:ext cx="5800090" cy="887094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200"/>
              </a:lnSpc>
              <a:spcBef>
                <a:spcPts val="80"/>
              </a:spcBef>
            </a:pPr>
            <a:r>
              <a:rPr dirty="0" sz="1200" b="1" i="1">
                <a:latin typeface="Times New Roman"/>
                <a:cs typeface="Times New Roman"/>
              </a:rPr>
              <a:t>Example 3</a:t>
            </a:r>
            <a:r>
              <a:rPr dirty="0" sz="1200" spc="4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insects 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proportional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their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current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population.</a:t>
            </a:r>
            <a:r>
              <a:rPr dirty="0" sz="1100" spc="28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absence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outside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triple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weeks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time.</a:t>
            </a:r>
            <a:r>
              <a:rPr dirty="0" sz="1100" spc="2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day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net migration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15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insects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16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eaten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local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bird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7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causes.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initially 100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insects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area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survive?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 do 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out?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73327" y="2113792"/>
            <a:ext cx="5633085" cy="112141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birth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 </a:t>
            </a:r>
            <a:r>
              <a:rPr dirty="0" sz="1100">
                <a:latin typeface="Calibri"/>
                <a:cs typeface="Calibri"/>
              </a:rPr>
              <a:t>told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insects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born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proportional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current population.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means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birth rate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endParaRPr sz="1100">
              <a:latin typeface="Calibri"/>
              <a:cs typeface="Calibri"/>
            </a:endParaRPr>
          </a:p>
          <a:p>
            <a:pPr algn="ctr" marR="113664">
              <a:lnSpc>
                <a:spcPts val="1330"/>
              </a:lnSpc>
              <a:spcBef>
                <a:spcPts val="229"/>
              </a:spcBef>
            </a:pPr>
            <a:r>
              <a:rPr dirty="0" sz="1150" spc="10" i="1">
                <a:latin typeface="Times New Roman"/>
                <a:cs typeface="Times New Roman"/>
              </a:rPr>
              <a:t>rP</a:t>
            </a:r>
            <a:endParaRPr sz="1150">
              <a:latin typeface="Times New Roman"/>
              <a:cs typeface="Times New Roman"/>
            </a:endParaRPr>
          </a:p>
          <a:p>
            <a:pPr marL="12700">
              <a:lnSpc>
                <a:spcPts val="1270"/>
              </a:lnSpc>
            </a:pP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determined.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Now,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take everything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account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37662" y="3135376"/>
            <a:ext cx="1499235" cy="563880"/>
          </a:xfrm>
          <a:prstGeom prst="rect">
            <a:avLst/>
          </a:prstGeom>
        </p:spPr>
        <p:txBody>
          <a:bodyPr wrap="square" lIns="0" tIns="806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635"/>
              </a:spcBef>
            </a:pPr>
            <a:r>
              <a:rPr dirty="0" baseline="4629" sz="1800" spc="15" i="1">
                <a:latin typeface="Times New Roman"/>
                <a:cs typeface="Times New Roman"/>
              </a:rPr>
              <a:t>P</a:t>
            </a:r>
            <a:r>
              <a:rPr dirty="0" baseline="6944" sz="1800" spc="-7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rP</a:t>
            </a:r>
            <a:r>
              <a:rPr dirty="0" baseline="4629" sz="1800" spc="-120" i="1">
                <a:latin typeface="Times New Roman"/>
                <a:cs typeface="Times New Roman"/>
              </a:rPr>
              <a:t> </a:t>
            </a:r>
            <a:r>
              <a:rPr dirty="0" baseline="4629" sz="1800" spc="127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52">
                <a:latin typeface="Times New Roman"/>
                <a:cs typeface="Times New Roman"/>
              </a:rPr>
              <a:t>5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16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Times New Roman"/>
                <a:cs typeface="Times New Roman"/>
              </a:rPr>
              <a:t>7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38100">
              <a:lnSpc>
                <a:spcPct val="100000"/>
              </a:lnSpc>
              <a:spcBef>
                <a:spcPts val="395"/>
              </a:spcBef>
            </a:pPr>
            <a:r>
              <a:rPr dirty="0" sz="1200" spc="10" i="1">
                <a:latin typeface="Times New Roman"/>
                <a:cs typeface="Times New Roman"/>
              </a:rPr>
              <a:t>P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rP</a:t>
            </a:r>
            <a:r>
              <a:rPr dirty="0" sz="1200" spc="-8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02383" y="3186908"/>
            <a:ext cx="696595" cy="53276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100</a:t>
            </a:r>
            <a:endParaRPr baseline="4629"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100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73187" y="3881747"/>
            <a:ext cx="5790565" cy="1863089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64769">
              <a:lnSpc>
                <a:spcPct val="109800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parenthesis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note 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note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fact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two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weeks</a:t>
            </a:r>
            <a:r>
              <a:rPr dirty="0" sz="1100" spc="-5">
                <a:latin typeface="Calibri"/>
                <a:cs typeface="Calibri"/>
              </a:rPr>
              <a:t> 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outside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absence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outside </a:t>
            </a:r>
            <a:r>
              <a:rPr dirty="0" sz="1100">
                <a:latin typeface="Calibri"/>
                <a:cs typeface="Calibri"/>
              </a:rPr>
              <a:t>factors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means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consider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birth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>
                <a:latin typeface="Calibri"/>
                <a:cs typeface="Calibri"/>
              </a:rPr>
              <a:t> else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picture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influences</a:t>
            </a:r>
            <a:r>
              <a:rPr dirty="0" sz="1100" spc="-10">
                <a:latin typeface="Calibri"/>
                <a:cs typeface="Calibri"/>
              </a:rPr>
              <a:t> in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just 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tripling</a:t>
            </a:r>
            <a:r>
              <a:rPr dirty="0" sz="1100">
                <a:latin typeface="Calibri"/>
                <a:cs typeface="Calibri"/>
              </a:rPr>
              <a:t> come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play?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 time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completely.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fact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population triples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weeks</a:t>
            </a:r>
            <a:r>
              <a:rPr dirty="0" sz="1100" spc="-5">
                <a:latin typeface="Calibri"/>
                <a:cs typeface="Calibri"/>
              </a:rPr>
              <a:t> time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find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absence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would </a:t>
            </a:r>
            <a:r>
              <a:rPr dirty="0" sz="1100">
                <a:latin typeface="Calibri"/>
                <a:cs typeface="Calibri"/>
              </a:rPr>
              <a:t> become.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98300" y="5757195"/>
            <a:ext cx="46164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10" i="1">
                <a:latin typeface="Times New Roman"/>
                <a:cs typeface="Times New Roman"/>
              </a:rPr>
              <a:t>P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rP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23472" y="5720627"/>
            <a:ext cx="2139950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38239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100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7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82">
                <a:latin typeface="Times New Roman"/>
                <a:cs typeface="Times New Roman"/>
              </a:rPr>
              <a:t>4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300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22668" y="6161633"/>
            <a:ext cx="5907405" cy="21228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2865" marR="17653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days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actual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>
                <a:latin typeface="Calibri"/>
                <a:cs typeface="Calibri"/>
              </a:rPr>
              <a:t> 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weeks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14 </a:t>
            </a:r>
            <a:r>
              <a:rPr dirty="0" sz="1100" spc="-5">
                <a:latin typeface="Calibri"/>
                <a:cs typeface="Calibri"/>
              </a:rPr>
              <a:t>days.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could</a:t>
            </a:r>
            <a:r>
              <a:rPr dirty="0" sz="1100">
                <a:latin typeface="Calibri"/>
                <a:cs typeface="Calibri"/>
              </a:rPr>
              <a:t> have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easily converted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original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weeks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frame,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been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–56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per</a:t>
            </a:r>
            <a:r>
              <a:rPr dirty="0" sz="1100" spc="-5">
                <a:latin typeface="Calibri"/>
                <a:cs typeface="Calibri"/>
              </a:rPr>
              <a:t> week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–8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currently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in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63500" marR="55880">
              <a:lnSpc>
                <a:spcPct val="109500"/>
              </a:lnSpc>
            </a:pPr>
            <a:r>
              <a:rPr dirty="0" sz="1100">
                <a:latin typeface="Calibri"/>
                <a:cs typeface="Calibri"/>
              </a:rPr>
              <a:t>Okay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ignores all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outside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factors.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separable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(either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used)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solve.</a:t>
            </a:r>
            <a:r>
              <a:rPr dirty="0" sz="1100" spc="2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R="285750">
              <a:lnSpc>
                <a:spcPct val="100000"/>
              </a:lnSpc>
              <a:spcBef>
                <a:spcPts val="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c</a:t>
            </a:r>
            <a:r>
              <a:rPr dirty="0" baseline="4629" sz="1800" spc="52" b="1">
                <a:latin typeface="Times New Roman"/>
                <a:cs typeface="Times New Roman"/>
              </a:rPr>
              <a:t>e</a:t>
            </a:r>
            <a:r>
              <a:rPr dirty="0" baseline="51587" sz="1050" spc="-15" i="1">
                <a:latin typeface="Times New Roman"/>
                <a:cs typeface="Times New Roman"/>
              </a:rPr>
              <a:t>rt</a:t>
            </a:r>
            <a:endParaRPr baseline="51587" sz="1050">
              <a:latin typeface="Times New Roman"/>
              <a:cs typeface="Times New Roman"/>
            </a:endParaRPr>
          </a:p>
          <a:p>
            <a:pPr marL="62865">
              <a:lnSpc>
                <a:spcPct val="100000"/>
              </a:lnSpc>
              <a:spcBef>
                <a:spcPts val="1680"/>
              </a:spcBef>
            </a:pPr>
            <a:r>
              <a:rPr dirty="0" sz="1100" spc="-5">
                <a:latin typeface="Calibri"/>
                <a:cs typeface="Calibri"/>
              </a:rPr>
              <a:t>Applying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100.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5">
                <a:latin typeface="Calibri"/>
                <a:cs typeface="Calibri"/>
              </a:rPr>
              <a:t> condition.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72310" y="8259298"/>
            <a:ext cx="138366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300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7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82">
                <a:latin typeface="Times New Roman"/>
                <a:cs typeface="Times New Roman"/>
              </a:rPr>
              <a:t>4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10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67" b="1">
                <a:latin typeface="Times New Roman"/>
                <a:cs typeface="Times New Roman"/>
              </a:rPr>
              <a:t>e</a:t>
            </a:r>
            <a:r>
              <a:rPr dirty="0" baseline="51587" sz="1050" spc="-7">
                <a:latin typeface="Times New Roman"/>
                <a:cs typeface="Times New Roman"/>
              </a:rPr>
              <a:t>1</a:t>
            </a:r>
            <a:r>
              <a:rPr dirty="0" baseline="51587" sz="1050" spc="60">
                <a:latin typeface="Times New Roman"/>
                <a:cs typeface="Times New Roman"/>
              </a:rPr>
              <a:t>4</a:t>
            </a:r>
            <a:r>
              <a:rPr dirty="0" baseline="51587" sz="1050" spc="-7" i="1">
                <a:latin typeface="Times New Roman"/>
                <a:cs typeface="Times New Roman"/>
              </a:rPr>
              <a:t>r</a:t>
            </a:r>
            <a:endParaRPr baseline="51587" sz="10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11264" y="8295957"/>
            <a:ext cx="85788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200" spc="-5">
                <a:latin typeface="Times New Roman"/>
                <a:cs typeface="Times New Roman"/>
              </a:rPr>
              <a:t>300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10</a:t>
            </a:r>
            <a:r>
              <a:rPr dirty="0" sz="1200" spc="-25">
                <a:latin typeface="Times New Roman"/>
                <a:cs typeface="Times New Roman"/>
              </a:rPr>
              <a:t>0</a:t>
            </a:r>
            <a:r>
              <a:rPr dirty="0" sz="1200" spc="-45" b="1">
                <a:latin typeface="Times New Roman"/>
                <a:cs typeface="Times New Roman"/>
              </a:rPr>
              <a:t>e</a:t>
            </a:r>
            <a:r>
              <a:rPr dirty="0" baseline="43650" sz="1050" spc="-7">
                <a:latin typeface="Times New Roman"/>
                <a:cs typeface="Times New Roman"/>
              </a:rPr>
              <a:t>1</a:t>
            </a:r>
            <a:r>
              <a:rPr dirty="0" baseline="43650" sz="1050" spc="60">
                <a:latin typeface="Times New Roman"/>
                <a:cs typeface="Times New Roman"/>
              </a:rPr>
              <a:t>4</a:t>
            </a:r>
            <a:r>
              <a:rPr dirty="0" baseline="43650" sz="1050" spc="-7" i="1">
                <a:latin typeface="Times New Roman"/>
                <a:cs typeface="Times New Roman"/>
              </a:rPr>
              <a:t>r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73327" y="8716741"/>
            <a:ext cx="554799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 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100,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log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both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14400" y="1098790"/>
            <a:ext cx="5943600" cy="7828915"/>
          </a:xfrm>
          <a:custGeom>
            <a:avLst/>
            <a:gdLst/>
            <a:ahLst/>
            <a:cxnLst/>
            <a:rect l="l" t="t" r="r" b="b"/>
            <a:pathLst>
              <a:path w="5943600" h="7828915">
                <a:moveTo>
                  <a:pt x="5943600" y="6121"/>
                </a:moveTo>
                <a:lnTo>
                  <a:pt x="5937504" y="6121"/>
                </a:lnTo>
                <a:lnTo>
                  <a:pt x="5937504" y="7822692"/>
                </a:lnTo>
                <a:lnTo>
                  <a:pt x="6096" y="7822692"/>
                </a:lnTo>
                <a:lnTo>
                  <a:pt x="6096" y="6121"/>
                </a:lnTo>
                <a:lnTo>
                  <a:pt x="0" y="6121"/>
                </a:lnTo>
                <a:lnTo>
                  <a:pt x="0" y="7822692"/>
                </a:lnTo>
                <a:lnTo>
                  <a:pt x="0" y="7828801"/>
                </a:lnTo>
                <a:lnTo>
                  <a:pt x="6096" y="7828801"/>
                </a:lnTo>
                <a:lnTo>
                  <a:pt x="5937504" y="7828801"/>
                </a:lnTo>
                <a:lnTo>
                  <a:pt x="5943600" y="7828801"/>
                </a:lnTo>
                <a:lnTo>
                  <a:pt x="5943600" y="7822705"/>
                </a:lnTo>
                <a:lnTo>
                  <a:pt x="5943600" y="6121"/>
                </a:lnTo>
                <a:close/>
              </a:path>
              <a:path w="5943600" h="7828915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6096" y="6108"/>
                </a:lnTo>
                <a:lnTo>
                  <a:pt x="5937504" y="610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865" y="3429885"/>
            <a:ext cx="2791460" cy="187960"/>
          </a:xfrm>
          <a:custGeom>
            <a:avLst/>
            <a:gdLst/>
            <a:ahLst/>
            <a:cxnLst/>
            <a:rect l="l" t="t" r="r" b="b"/>
            <a:pathLst>
              <a:path w="2791460" h="187960">
                <a:moveTo>
                  <a:pt x="2757758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2"/>
                </a:lnTo>
                <a:lnTo>
                  <a:pt x="33162" y="187589"/>
                </a:lnTo>
                <a:lnTo>
                  <a:pt x="2757758" y="187589"/>
                </a:lnTo>
                <a:lnTo>
                  <a:pt x="2782630" y="145842"/>
                </a:lnTo>
                <a:lnTo>
                  <a:pt x="2790921" y="93794"/>
                </a:lnTo>
                <a:lnTo>
                  <a:pt x="2782630" y="41746"/>
                </a:lnTo>
                <a:lnTo>
                  <a:pt x="2757758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725" y="2672476"/>
            <a:ext cx="537845" cy="187960"/>
          </a:xfrm>
          <a:custGeom>
            <a:avLst/>
            <a:gdLst/>
            <a:ahLst/>
            <a:cxnLst/>
            <a:rect l="l" t="t" r="r" b="b"/>
            <a:pathLst>
              <a:path w="537844" h="187960">
                <a:moveTo>
                  <a:pt x="504275" y="0"/>
                </a:moveTo>
                <a:lnTo>
                  <a:pt x="33163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3" y="187601"/>
                </a:lnTo>
                <a:lnTo>
                  <a:pt x="504275" y="187601"/>
                </a:lnTo>
                <a:lnTo>
                  <a:pt x="529146" y="145852"/>
                </a:lnTo>
                <a:lnTo>
                  <a:pt x="537437" y="93801"/>
                </a:lnTo>
                <a:lnTo>
                  <a:pt x="529146" y="41749"/>
                </a:lnTo>
                <a:lnTo>
                  <a:pt x="504275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164497" y="2488099"/>
            <a:ext cx="2215515" cy="187960"/>
          </a:xfrm>
          <a:custGeom>
            <a:avLst/>
            <a:gdLst/>
            <a:ahLst/>
            <a:cxnLst/>
            <a:rect l="l" t="t" r="r" b="b"/>
            <a:pathLst>
              <a:path w="2215515" h="187960">
                <a:moveTo>
                  <a:pt x="2182016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1"/>
                </a:lnTo>
                <a:lnTo>
                  <a:pt x="33162" y="187600"/>
                </a:lnTo>
                <a:lnTo>
                  <a:pt x="2182016" y="187600"/>
                </a:lnTo>
                <a:lnTo>
                  <a:pt x="2206888" y="145851"/>
                </a:lnTo>
                <a:lnTo>
                  <a:pt x="2215178" y="93800"/>
                </a:lnTo>
                <a:lnTo>
                  <a:pt x="2206888" y="41748"/>
                </a:lnTo>
                <a:lnTo>
                  <a:pt x="2182016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734085" y="1847430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4" h="0">
                <a:moveTo>
                  <a:pt x="0" y="0"/>
                </a:moveTo>
                <a:lnTo>
                  <a:pt x="221456" y="0"/>
                </a:lnTo>
              </a:path>
            </a:pathLst>
          </a:custGeom>
          <a:ln w="75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3331692" y="855021"/>
            <a:ext cx="765810" cy="11925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dirty="0" baseline="-25462" sz="1800">
                <a:latin typeface="Times New Roman"/>
                <a:cs typeface="Times New Roman"/>
              </a:rPr>
              <a:t>3</a:t>
            </a:r>
            <a:r>
              <a:rPr dirty="0" baseline="-25462" sz="1800" spc="-112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</a:t>
            </a:r>
            <a:r>
              <a:rPr dirty="0" baseline="-25462" sz="1800" spc="-89">
                <a:latin typeface="Times New Roman"/>
                <a:cs typeface="Times New Roman"/>
              </a:rPr>
              <a:t> </a:t>
            </a:r>
            <a:r>
              <a:rPr dirty="0" baseline="-25462" sz="1800" spc="-60" b="1">
                <a:latin typeface="Times New Roman"/>
                <a:cs typeface="Times New Roman"/>
              </a:rPr>
              <a:t>e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45">
                <a:latin typeface="Times New Roman"/>
                <a:cs typeface="Times New Roman"/>
              </a:rPr>
              <a:t>4</a:t>
            </a:r>
            <a:r>
              <a:rPr dirty="0" sz="700" spc="-5" i="1">
                <a:latin typeface="Times New Roman"/>
                <a:cs typeface="Times New Roman"/>
              </a:rPr>
              <a:t>r</a:t>
            </a:r>
            <a:endParaRPr sz="7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1035"/>
              </a:spcBef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40" b="1">
                <a:latin typeface="Times New Roman"/>
                <a:cs typeface="Times New Roman"/>
              </a:rPr>
              <a:t>e</a:t>
            </a:r>
            <a:r>
              <a:rPr dirty="0" baseline="43650" sz="1050" spc="-7">
                <a:latin typeface="Times New Roman"/>
                <a:cs typeface="Times New Roman"/>
              </a:rPr>
              <a:t>1</a:t>
            </a:r>
            <a:r>
              <a:rPr dirty="0" baseline="43650" sz="1050" spc="67">
                <a:latin typeface="Times New Roman"/>
                <a:cs typeface="Times New Roman"/>
              </a:rPr>
              <a:t>4</a:t>
            </a:r>
            <a:r>
              <a:rPr dirty="0" baseline="43650" sz="1050" spc="-7" i="1">
                <a:latin typeface="Times New Roman"/>
                <a:cs typeface="Times New Roman"/>
              </a:rPr>
              <a:t>r</a:t>
            </a:r>
            <a:endParaRPr baseline="43650" sz="1050">
              <a:latin typeface="Times New Roman"/>
              <a:cs typeface="Times New Roman"/>
            </a:endParaRPr>
          </a:p>
          <a:p>
            <a:pPr marL="178435" marR="133985" indent="-140970">
              <a:lnSpc>
                <a:spcPct val="124600"/>
              </a:lnSpc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1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r  </a:t>
            </a:r>
            <a:r>
              <a:rPr dirty="0" baseline="-34722" sz="1800" i="1">
                <a:latin typeface="Times New Roman"/>
                <a:cs typeface="Times New Roman"/>
              </a:rPr>
              <a:t>r</a:t>
            </a:r>
            <a:r>
              <a:rPr dirty="0" baseline="-34722" sz="1800" spc="52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7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 marL="430530">
              <a:lnSpc>
                <a:spcPct val="100000"/>
              </a:lnSpc>
              <a:spcBef>
                <a:spcPts val="245"/>
              </a:spcBef>
            </a:pPr>
            <a:r>
              <a:rPr dirty="0" sz="1200">
                <a:latin typeface="Times New Roman"/>
                <a:cs typeface="Times New Roman"/>
              </a:rPr>
              <a:t>14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515466" y="3068712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4" h="0">
                <a:moveTo>
                  <a:pt x="0" y="0"/>
                </a:moveTo>
                <a:lnTo>
                  <a:pt x="22117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2531305" y="3060735"/>
            <a:ext cx="1778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14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47787" y="2134152"/>
            <a:ext cx="5774690" cy="1015365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38100" marR="30480">
              <a:lnSpc>
                <a:spcPct val="114399"/>
              </a:lnSpc>
              <a:spcBef>
                <a:spcPts val="340"/>
              </a:spcBef>
            </a:pPr>
            <a:r>
              <a:rPr dirty="0" baseline="5050" sz="1650">
                <a:latin typeface="Calibri"/>
                <a:cs typeface="Calibri"/>
              </a:rPr>
              <a:t>We made </a:t>
            </a:r>
            <a:r>
              <a:rPr dirty="0" baseline="5050" sz="1650" spc="-7">
                <a:latin typeface="Calibri"/>
                <a:cs typeface="Calibri"/>
              </a:rPr>
              <a:t>use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the fact that </a:t>
            </a:r>
            <a:r>
              <a:rPr dirty="0" baseline="4629" sz="1800" spc="-15">
                <a:latin typeface="Times New Roman"/>
                <a:cs typeface="Times New Roman"/>
              </a:rPr>
              <a:t>ln </a:t>
            </a:r>
            <a:r>
              <a:rPr dirty="0" baseline="4629" sz="1800" spc="44" b="1">
                <a:latin typeface="Times New Roman"/>
                <a:cs typeface="Times New Roman"/>
              </a:rPr>
              <a:t>e</a:t>
            </a:r>
            <a:r>
              <a:rPr dirty="0" baseline="55555" sz="1050" spc="44" i="1">
                <a:latin typeface="Times New Roman"/>
                <a:cs typeface="Times New Roman"/>
              </a:rPr>
              <a:t>g </a:t>
            </a:r>
            <a:r>
              <a:rPr dirty="0" baseline="40123" sz="1350" spc="-112">
                <a:latin typeface="Symbol"/>
                <a:cs typeface="Symbol"/>
              </a:rPr>
              <a:t></a:t>
            </a:r>
            <a:r>
              <a:rPr dirty="0" baseline="40123" sz="1350" spc="-112">
                <a:latin typeface="Times New Roman"/>
                <a:cs typeface="Times New Roman"/>
              </a:rPr>
              <a:t> </a:t>
            </a:r>
            <a:r>
              <a:rPr dirty="0" baseline="55555" sz="1050" spc="-22" i="1">
                <a:latin typeface="Times New Roman"/>
                <a:cs typeface="Times New Roman"/>
              </a:rPr>
              <a:t>x</a:t>
            </a:r>
            <a:r>
              <a:rPr dirty="0" baseline="40123" sz="1350" spc="-22">
                <a:latin typeface="Symbol"/>
                <a:cs typeface="Symbol"/>
              </a:rPr>
              <a:t></a:t>
            </a:r>
            <a:r>
              <a:rPr dirty="0" baseline="40123" sz="1350" spc="-2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sz="1550" spc="-1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here to simplify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problem.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Now, that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have </a:t>
            </a:r>
            <a:r>
              <a:rPr dirty="0" baseline="5050" sz="1650" i="1">
                <a:latin typeface="Calibri"/>
                <a:cs typeface="Calibri"/>
              </a:rPr>
              <a:t>r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go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original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process.</a:t>
            </a:r>
            <a:endParaRPr sz="1100">
              <a:latin typeface="Calibri"/>
              <a:cs typeface="Calibri"/>
            </a:endParaRPr>
          </a:p>
          <a:p>
            <a:pPr marL="1301115">
              <a:lnSpc>
                <a:spcPct val="100000"/>
              </a:lnSpc>
              <a:spcBef>
                <a:spcPts val="865"/>
              </a:spcBef>
            </a:pPr>
            <a:r>
              <a:rPr dirty="0" sz="1200" spc="10" i="1">
                <a:latin typeface="Times New Roman"/>
                <a:cs typeface="Times New Roman"/>
              </a:rPr>
              <a:t>P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baseline="34722" sz="1800" spc="-30">
                <a:latin typeface="Times New Roman"/>
                <a:cs typeface="Times New Roman"/>
              </a:rPr>
              <a:t>l</a:t>
            </a:r>
            <a:r>
              <a:rPr dirty="0" baseline="34722" sz="1800" spc="-7">
                <a:latin typeface="Times New Roman"/>
                <a:cs typeface="Times New Roman"/>
              </a:rPr>
              <a:t>n</a:t>
            </a:r>
            <a:r>
              <a:rPr dirty="0" baseline="34722" sz="1800" spc="-202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Times New Roman"/>
                <a:cs typeface="Times New Roman"/>
              </a:rPr>
              <a:t>3</a:t>
            </a:r>
            <a:r>
              <a:rPr dirty="0" baseline="34722" sz="1800" spc="-89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P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31398" y="2906809"/>
            <a:ext cx="69659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100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73187" y="3404699"/>
            <a:ext cx="573151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 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coefficient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2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people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shape,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we’ll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 through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details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714089" y="3939607"/>
            <a:ext cx="113664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32248" y="3943215"/>
            <a:ext cx="11430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17713" y="3865826"/>
            <a:ext cx="3111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15570" indent="-78105">
              <a:lnSpc>
                <a:spcPct val="100000"/>
              </a:lnSpc>
              <a:spcBef>
                <a:spcPts val="110"/>
              </a:spcBef>
              <a:buFont typeface="Symbol"/>
              <a:buChar char=""/>
              <a:tabLst>
                <a:tab pos="116205" algn="l"/>
              </a:tabLst>
            </a:pPr>
            <a:r>
              <a:rPr dirty="0" u="sng" sz="7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sz="700" spc="-100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t</a:t>
            </a:r>
            <a:endParaRPr baseline="-19841" sz="10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27850" y="3800868"/>
            <a:ext cx="423545" cy="1492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-17361" sz="1200">
                <a:latin typeface="Symbol"/>
                <a:cs typeface="Symbol"/>
              </a:rPr>
              <a:t></a:t>
            </a:r>
            <a:r>
              <a:rPr dirty="0" baseline="-17361" sz="1200" spc="-112">
                <a:latin typeface="Times New Roman"/>
                <a:cs typeface="Times New Roman"/>
              </a:rPr>
              <a:t> </a:t>
            </a:r>
            <a:r>
              <a:rPr dirty="0" baseline="-35714" sz="1050" spc="-7">
                <a:latin typeface="Symbol"/>
                <a:cs typeface="Symbol"/>
              </a:rPr>
              <a:t></a:t>
            </a:r>
            <a:r>
              <a:rPr dirty="0" baseline="-35714" sz="1050" spc="-82">
                <a:latin typeface="Times New Roman"/>
                <a:cs typeface="Times New Roman"/>
              </a:rPr>
              <a:t> </a:t>
            </a:r>
            <a:r>
              <a:rPr dirty="0" u="sng" sz="700" spc="-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sz="700" spc="-114">
                <a:latin typeface="Times New Roman"/>
                <a:cs typeface="Times New Roman"/>
              </a:rPr>
              <a:t> </a:t>
            </a:r>
            <a:r>
              <a:rPr dirty="0" baseline="-35714" sz="1050" spc="-7" i="1">
                <a:latin typeface="Times New Roman"/>
                <a:cs typeface="Times New Roman"/>
              </a:rPr>
              <a:t>dt</a:t>
            </a:r>
            <a:endParaRPr baseline="-35714" sz="10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027122" y="3889885"/>
            <a:ext cx="647065" cy="2679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4444" sz="1875" spc="-52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22" b="1">
                <a:latin typeface="Times New Roman"/>
                <a:cs typeface="Times New Roman"/>
              </a:rPr>
              <a:t>e</a:t>
            </a:r>
            <a:r>
              <a:rPr dirty="0" baseline="34722" sz="1200">
                <a:latin typeface="Symbol"/>
                <a:cs typeface="Symbol"/>
              </a:rPr>
              <a:t></a:t>
            </a:r>
            <a:endParaRPr baseline="34722"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956530" y="3926376"/>
            <a:ext cx="20764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47885" y="4352880"/>
            <a:ext cx="5781040" cy="4000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 marR="30480">
              <a:lnSpc>
                <a:spcPct val="108100"/>
              </a:lnSpc>
              <a:spcBef>
                <a:spcPts val="12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don’t get excited about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integrating factor </a:t>
            </a:r>
            <a:r>
              <a:rPr dirty="0" sz="1100" spc="-10">
                <a:latin typeface="Calibri"/>
                <a:cs typeface="Calibri"/>
              </a:rPr>
              <a:t>here.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It’s </a:t>
            </a:r>
            <a:r>
              <a:rPr dirty="0" sz="1100" spc="-5">
                <a:latin typeface="Calibri"/>
                <a:cs typeface="Calibri"/>
              </a:rPr>
              <a:t>just like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50" spc="35" b="1">
                <a:latin typeface="Times New Roman"/>
                <a:cs typeface="Times New Roman"/>
              </a:rPr>
              <a:t>e</a:t>
            </a:r>
            <a:r>
              <a:rPr dirty="0" baseline="47008" sz="975" spc="52">
                <a:latin typeface="Times New Roman"/>
                <a:cs typeface="Times New Roman"/>
              </a:rPr>
              <a:t>2</a:t>
            </a:r>
            <a:r>
              <a:rPr dirty="0" baseline="47008" sz="975" spc="52" i="1">
                <a:latin typeface="Times New Roman"/>
                <a:cs typeface="Times New Roman"/>
              </a:rPr>
              <a:t>t </a:t>
            </a:r>
            <a:r>
              <a:rPr dirty="0" baseline="47008" sz="975" spc="6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this time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constant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complicated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2,</a:t>
            </a:r>
            <a:r>
              <a:rPr dirty="0" sz="1100" spc="-5">
                <a:latin typeface="Calibri"/>
                <a:cs typeface="Calibri"/>
              </a:rPr>
              <a:t> 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constant!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Now,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49863" y="4742227"/>
            <a:ext cx="573405" cy="448309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509905" algn="l"/>
              </a:tabLst>
            </a:pPr>
            <a:r>
              <a:rPr dirty="0" sz="2750" spc="-525">
                <a:latin typeface="Symbol"/>
                <a:cs typeface="Symbol"/>
              </a:rPr>
              <a:t></a:t>
            </a:r>
            <a:r>
              <a:rPr dirty="0" sz="2750" spc="-525">
                <a:latin typeface="Times New Roman"/>
                <a:cs typeface="Times New Roman"/>
              </a:rPr>
              <a:t>	</a:t>
            </a:r>
            <a:r>
              <a:rPr dirty="0" sz="2750" spc="-525">
                <a:latin typeface="Symbol"/>
                <a:cs typeface="Symbol"/>
              </a:rPr>
              <a:t></a:t>
            </a:r>
            <a:endParaRPr sz="2750">
              <a:latin typeface="Symbol"/>
              <a:cs typeface="Symbo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770508" y="5474455"/>
            <a:ext cx="221615" cy="0"/>
          </a:xfrm>
          <a:custGeom>
            <a:avLst/>
            <a:gdLst/>
            <a:ahLst/>
            <a:cxnLst/>
            <a:rect l="l" t="t" r="r" b="b"/>
            <a:pathLst>
              <a:path w="221614" h="0">
                <a:moveTo>
                  <a:pt x="0" y="0"/>
                </a:moveTo>
                <a:lnTo>
                  <a:pt x="22099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3273856" y="5911808"/>
            <a:ext cx="226060" cy="0"/>
          </a:xfrm>
          <a:custGeom>
            <a:avLst/>
            <a:gdLst/>
            <a:ahLst/>
            <a:cxnLst/>
            <a:rect l="l" t="t" r="r" b="b"/>
            <a:pathLst>
              <a:path w="226060" h="0">
                <a:moveTo>
                  <a:pt x="0" y="0"/>
                </a:moveTo>
                <a:lnTo>
                  <a:pt x="22575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3271455" y="4911684"/>
            <a:ext cx="11430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246965" y="4911684"/>
            <a:ext cx="11430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069071" y="5287523"/>
            <a:ext cx="14859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224766" y="5287523"/>
            <a:ext cx="14859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080556" y="5364120"/>
            <a:ext cx="11430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236251" y="5364120"/>
            <a:ext cx="11430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254024" y="5656534"/>
            <a:ext cx="256540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50"/>
              </a:spcBef>
            </a:pPr>
            <a:r>
              <a:rPr dirty="0" sz="1200" spc="-5">
                <a:latin typeface="Times New Roman"/>
                <a:cs typeface="Times New Roman"/>
              </a:rPr>
              <a:t>112</a:t>
            </a:r>
            <a:endParaRPr sz="1200">
              <a:latin typeface="Times New Roman"/>
              <a:cs typeface="Times New Roman"/>
            </a:endParaRPr>
          </a:p>
          <a:p>
            <a:pPr marL="29209">
              <a:lnSpc>
                <a:spcPct val="100000"/>
              </a:lnSpc>
              <a:spcBef>
                <a:spcPts val="254"/>
              </a:spcBef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745872" y="5724879"/>
            <a:ext cx="23304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u="sng" sz="7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sz="700" spc="-100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t</a:t>
            </a:r>
            <a:endParaRPr baseline="-19841" sz="10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182336" y="4866429"/>
            <a:ext cx="2603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22250" indent="-210185">
              <a:lnSpc>
                <a:spcPct val="100000"/>
              </a:lnSpc>
              <a:spcBef>
                <a:spcPts val="90"/>
              </a:spcBef>
              <a:buFont typeface="Symbol"/>
              <a:buChar char=""/>
              <a:tabLst>
                <a:tab pos="222250" algn="l"/>
                <a:tab pos="222885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132461" y="4835088"/>
            <a:ext cx="3111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15570" indent="-78105">
              <a:lnSpc>
                <a:spcPct val="100000"/>
              </a:lnSpc>
              <a:spcBef>
                <a:spcPts val="100"/>
              </a:spcBef>
              <a:buFont typeface="Symbol"/>
              <a:buChar char=""/>
              <a:tabLst>
                <a:tab pos="116205" algn="l"/>
              </a:tabLst>
            </a:pPr>
            <a:r>
              <a:rPr dirty="0" u="sng" sz="7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sz="700" spc="-100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t</a:t>
            </a:r>
            <a:endParaRPr baseline="-19841" sz="10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91437" y="5318866"/>
            <a:ext cx="2603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22250" algn="l"/>
              </a:tabLst>
            </a:pP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147117" y="5318866"/>
            <a:ext cx="2603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22250" algn="l"/>
              </a:tabLst>
            </a:pP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259970" y="4775148"/>
            <a:ext cx="2959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sz="700">
                <a:latin typeface="Times New Roman"/>
                <a:cs typeface="Times New Roman"/>
              </a:rPr>
              <a:t>    </a:t>
            </a:r>
            <a:r>
              <a:rPr dirty="0" sz="7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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571655" y="5263302"/>
            <a:ext cx="5137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6695" algn="l"/>
              </a:tabLst>
            </a:pPr>
            <a:r>
              <a:rPr dirty="0" sz="1200" spc="-5">
                <a:latin typeface="Symbol"/>
                <a:cs typeface="Symbol"/>
              </a:rPr>
              <a:t>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Times New Roman"/>
                <a:cs typeface="Times New Roman"/>
              </a:rPr>
              <a:t>14</a:t>
            </a:r>
            <a:r>
              <a:rPr dirty="0" baseline="4629" sz="1800" spc="17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001018" y="5388316"/>
            <a:ext cx="838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571652" y="5483962"/>
            <a:ext cx="838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739534" y="5466509"/>
            <a:ext cx="3708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baseline="-6944" sz="1800" spc="-7">
                <a:latin typeface="Symbol"/>
                <a:cs typeface="Symbol"/>
              </a:rPr>
              <a:t></a:t>
            </a:r>
            <a:endParaRPr baseline="-6944" sz="18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826284" y="5748695"/>
            <a:ext cx="422909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819150" y="4807687"/>
            <a:ext cx="13017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819150" y="5034303"/>
            <a:ext cx="13017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793750" y="4894610"/>
            <a:ext cx="43497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13888" sz="1800">
                <a:latin typeface="Symbol"/>
                <a:cs typeface="Symbol"/>
              </a:rPr>
              <a:t></a:t>
            </a:r>
            <a:r>
              <a:rPr dirty="0" baseline="-13888" sz="1800" spc="54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P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535958" y="4818806"/>
            <a:ext cx="106743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90995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dt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baseline="-13888" sz="2700" spc="-7">
                <a:latin typeface="Symbol"/>
                <a:cs typeface="Symbol"/>
              </a:rPr>
              <a:t></a:t>
            </a:r>
            <a:r>
              <a:rPr dirty="0" baseline="-13888" sz="2700" spc="-382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</a:t>
            </a:r>
            <a:r>
              <a:rPr dirty="0" sz="1200" spc="-20">
                <a:latin typeface="Times New Roman"/>
                <a:cs typeface="Times New Roman"/>
              </a:rPr>
              <a:t>8</a:t>
            </a:r>
            <a:r>
              <a:rPr dirty="0" sz="1200" spc="-20" b="1">
                <a:latin typeface="Times New Roman"/>
                <a:cs typeface="Times New Roman"/>
              </a:rPr>
              <a:t>e	</a:t>
            </a:r>
            <a:r>
              <a:rPr dirty="0" sz="1200" spc="-5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800884" y="5347442"/>
            <a:ext cx="9975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493395" algn="l"/>
              </a:tabLst>
            </a:pPr>
            <a:r>
              <a:rPr dirty="0" sz="1200" spc="-10" i="1">
                <a:latin typeface="Times New Roman"/>
                <a:cs typeface="Times New Roman"/>
              </a:rPr>
              <a:t>P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85">
                <a:latin typeface="Times New Roman"/>
                <a:cs typeface="Times New Roman"/>
              </a:rPr>
              <a:t>8</a:t>
            </a:r>
            <a:r>
              <a:rPr dirty="0" baseline="-13888" sz="1800" spc="-7">
                <a:latin typeface="Symbol"/>
                <a:cs typeface="Symbol"/>
              </a:rPr>
              <a:t></a:t>
            </a:r>
            <a:r>
              <a:rPr dirty="0" baseline="-13888" sz="1800" spc="-20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074662" y="5347434"/>
            <a:ext cx="5556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5760" algn="l"/>
              </a:tabLst>
            </a:pP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spc="-5" b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492391" y="5784793"/>
            <a:ext cx="4305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47320" indent="-109855">
              <a:lnSpc>
                <a:spcPct val="100000"/>
              </a:lnSpc>
              <a:spcBef>
                <a:spcPts val="100"/>
              </a:spcBef>
              <a:buFont typeface="Symbol"/>
              <a:buChar char=""/>
              <a:tabLst>
                <a:tab pos="147955" algn="l"/>
              </a:tabLst>
            </a:pPr>
            <a:r>
              <a:rPr dirty="0" sz="1200" spc="-15" i="1">
                <a:latin typeface="Times New Roman"/>
                <a:cs typeface="Times New Roman"/>
              </a:rPr>
              <a:t>c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spc="-130" b="1">
                <a:latin typeface="Times New Roman"/>
                <a:cs typeface="Times New Roman"/>
              </a:rPr>
              <a:t> </a:t>
            </a:r>
            <a:r>
              <a:rPr dirty="0" baseline="27777" sz="1050" spc="-7">
                <a:latin typeface="Times New Roman"/>
                <a:cs typeface="Times New Roman"/>
              </a:rPr>
              <a:t>14</a:t>
            </a:r>
            <a:endParaRPr baseline="27777" sz="10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47909" y="6267141"/>
            <a:ext cx="5694680" cy="4000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 marR="30480">
              <a:lnSpc>
                <a:spcPct val="108000"/>
              </a:lnSpc>
              <a:spcBef>
                <a:spcPts val="125"/>
              </a:spcBef>
            </a:pPr>
            <a:r>
              <a:rPr dirty="0" sz="1100" spc="-5">
                <a:latin typeface="Calibri"/>
                <a:cs typeface="Calibri"/>
              </a:rPr>
              <a:t>Again,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excited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-5">
                <a:latin typeface="Calibri"/>
                <a:cs typeface="Calibri"/>
              </a:rPr>
              <a:t> 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150" spc="35" b="1">
                <a:latin typeface="Times New Roman"/>
                <a:cs typeface="Times New Roman"/>
              </a:rPr>
              <a:t>e</a:t>
            </a:r>
            <a:r>
              <a:rPr dirty="0" baseline="47008" sz="975" spc="52">
                <a:latin typeface="Times New Roman"/>
                <a:cs typeface="Times New Roman"/>
              </a:rPr>
              <a:t>2</a:t>
            </a:r>
            <a:r>
              <a:rPr dirty="0" baseline="47008" sz="975" spc="52" i="1">
                <a:latin typeface="Times New Roman"/>
                <a:cs typeface="Times New Roman"/>
              </a:rPr>
              <a:t>t</a:t>
            </a:r>
            <a:r>
              <a:rPr dirty="0" baseline="47008" sz="975" spc="7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!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gives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310085" y="6732627"/>
            <a:ext cx="19431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2646239" y="6894638"/>
            <a:ext cx="226060" cy="0"/>
          </a:xfrm>
          <a:custGeom>
            <a:avLst/>
            <a:gdLst/>
            <a:ahLst/>
            <a:cxnLst/>
            <a:rect l="l" t="t" r="r" b="b"/>
            <a:pathLst>
              <a:path w="226060" h="0">
                <a:moveTo>
                  <a:pt x="0" y="0"/>
                </a:moveTo>
                <a:lnTo>
                  <a:pt x="225940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3436635" y="6894638"/>
            <a:ext cx="226060" cy="0"/>
          </a:xfrm>
          <a:custGeom>
            <a:avLst/>
            <a:gdLst/>
            <a:ahLst/>
            <a:cxnLst/>
            <a:rect l="l" t="t" r="r" b="b"/>
            <a:pathLst>
              <a:path w="226060" h="0">
                <a:moveTo>
                  <a:pt x="0" y="0"/>
                </a:moveTo>
                <a:lnTo>
                  <a:pt x="225940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 txBox="1"/>
          <p:nvPr/>
        </p:nvSpPr>
        <p:spPr>
          <a:xfrm>
            <a:off x="3823488" y="6708992"/>
            <a:ext cx="14859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u="sng" sz="7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077279" y="6708992"/>
            <a:ext cx="148590" cy="208279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24130" marR="5080" indent="-12065">
              <a:lnSpc>
                <a:spcPct val="71300"/>
              </a:lnSpc>
              <a:spcBef>
                <a:spcPts val="340"/>
              </a:spcBef>
            </a:pPr>
            <a:r>
              <a:rPr dirty="0" u="sng" sz="7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 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834984" y="6785024"/>
            <a:ext cx="57404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35280" algn="l"/>
                <a:tab pos="560705" algn="l"/>
              </a:tabLst>
            </a:pPr>
            <a:r>
              <a:rPr dirty="0" sz="700" spc="-5">
                <a:latin typeface="Times New Roman"/>
                <a:cs typeface="Times New Roman"/>
              </a:rPr>
              <a:t>14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643049" y="6886666"/>
            <a:ext cx="240029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955882" y="6740114"/>
            <a:ext cx="5016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209696" y="6740114"/>
            <a:ext cx="5016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626400" y="6684960"/>
            <a:ext cx="17780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83540" algn="l"/>
                <a:tab pos="802640" algn="l"/>
                <a:tab pos="1536700" algn="l"/>
              </a:tabLst>
            </a:pPr>
            <a:r>
              <a:rPr dirty="0" baseline="4629" sz="1800" spc="-7">
                <a:latin typeface="Times New Roman"/>
                <a:cs typeface="Times New Roman"/>
              </a:rPr>
              <a:t>112</a:t>
            </a:r>
            <a:r>
              <a:rPr dirty="0" baseline="4629" sz="1800" spc="-7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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Times New Roman"/>
                <a:cs typeface="Times New Roman"/>
              </a:rPr>
              <a:t>112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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Times New Roman"/>
                <a:cs typeface="Times New Roman"/>
              </a:rPr>
              <a:t>112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198302" y="6768479"/>
            <a:ext cx="122301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0421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P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997418" y="6809058"/>
            <a:ext cx="75882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87070" algn="l"/>
              </a:tabLst>
            </a:pPr>
            <a:r>
              <a:rPr dirty="0" sz="1200" spc="-5">
                <a:latin typeface="Symbol"/>
                <a:cs typeface="Symbol"/>
              </a:rPr>
              <a:t>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997418" y="6904000"/>
            <a:ext cx="838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395426" y="6886666"/>
            <a:ext cx="103695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  <a:tabLst>
                <a:tab pos="784225" algn="l"/>
              </a:tabLst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baseline="-6944" sz="1800" spc="-7">
                <a:latin typeface="Symbol"/>
                <a:cs typeface="Symbol"/>
              </a:rPr>
              <a:t></a:t>
            </a:r>
            <a:r>
              <a:rPr dirty="0" baseline="-6944" sz="1800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745796" y="6768479"/>
            <a:ext cx="134683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02895" algn="l"/>
                <a:tab pos="681355" algn="l"/>
              </a:tabLst>
            </a:pPr>
            <a:r>
              <a:rPr dirty="0" sz="1200" spc="-5" b="1">
                <a:latin typeface="Times New Roman"/>
                <a:cs typeface="Times New Roman"/>
              </a:rPr>
              <a:t>e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1.94679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973327" y="7254341"/>
            <a:ext cx="5813425" cy="9461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8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exponential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positive exponent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plus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infinity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coefficient,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negative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 the </a:t>
            </a:r>
            <a:r>
              <a:rPr dirty="0" sz="1100" spc="-5">
                <a:latin typeface="Calibri"/>
                <a:cs typeface="Calibri"/>
              </a:rPr>
              <a:t>whole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eventually.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words,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eventually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insects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die.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So,</a:t>
            </a:r>
            <a:r>
              <a:rPr dirty="0" sz="1100">
                <a:latin typeface="Calibri"/>
                <a:cs typeface="Calibri"/>
              </a:rPr>
              <a:t> they don’t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survive,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5">
                <a:latin typeface="Calibri"/>
                <a:cs typeface="Calibri"/>
              </a:rPr>
              <a:t> 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2091720" y="8413505"/>
            <a:ext cx="226060" cy="0"/>
          </a:xfrm>
          <a:custGeom>
            <a:avLst/>
            <a:gdLst/>
            <a:ahLst/>
            <a:cxnLst/>
            <a:rect l="l" t="t" r="r" b="b"/>
            <a:pathLst>
              <a:path w="226060" h="0">
                <a:moveTo>
                  <a:pt x="0" y="0"/>
                </a:moveTo>
                <a:lnTo>
                  <a:pt x="225990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 txBox="1"/>
          <p:nvPr/>
        </p:nvSpPr>
        <p:spPr>
          <a:xfrm>
            <a:off x="2071885" y="8192158"/>
            <a:ext cx="2540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112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973444" y="8227983"/>
            <a:ext cx="233679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u="sng" sz="7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sz="700" spc="-100">
                <a:latin typeface="Times New Roman"/>
                <a:cs typeface="Times New Roman"/>
              </a:rPr>
              <a:t> </a:t>
            </a:r>
            <a:r>
              <a:rPr dirty="0" baseline="-21367" sz="975" spc="15" i="1">
                <a:latin typeface="Times New Roman"/>
                <a:cs typeface="Times New Roman"/>
              </a:rPr>
              <a:t>t</a:t>
            </a:r>
            <a:endParaRPr baseline="-21367" sz="975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810172" y="8287426"/>
            <a:ext cx="3821429" cy="3251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50800">
              <a:lnSpc>
                <a:spcPts val="1185"/>
              </a:lnSpc>
              <a:spcBef>
                <a:spcPts val="90"/>
              </a:spcBef>
              <a:tabLst>
                <a:tab pos="537845" algn="l"/>
                <a:tab pos="1886585" algn="l"/>
                <a:tab pos="2800350" algn="l"/>
              </a:tabLst>
            </a:pP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1.9467</a:t>
            </a:r>
            <a:r>
              <a:rPr dirty="0" sz="1200" spc="-25">
                <a:latin typeface="Times New Roman"/>
                <a:cs typeface="Times New Roman"/>
              </a:rPr>
              <a:t>9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r>
              <a:rPr dirty="0" sz="1200" spc="-130" b="1">
                <a:latin typeface="Times New Roman"/>
                <a:cs typeface="Times New Roman"/>
              </a:rPr>
              <a:t> </a:t>
            </a:r>
            <a:r>
              <a:rPr dirty="0" baseline="27777" sz="1050" spc="-7">
                <a:latin typeface="Times New Roman"/>
                <a:cs typeface="Times New Roman"/>
              </a:rPr>
              <a:t>1</a:t>
            </a:r>
            <a:r>
              <a:rPr dirty="0" baseline="27777" sz="1050">
                <a:latin typeface="Times New Roman"/>
                <a:cs typeface="Times New Roman"/>
              </a:rPr>
              <a:t>4</a:t>
            </a:r>
            <a:r>
              <a:rPr dirty="0" baseline="27777" sz="105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50.4415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d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45">
                <a:latin typeface="Times New Roman"/>
                <a:cs typeface="Times New Roman"/>
              </a:rPr>
              <a:t>y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  <a:p>
            <a:pPr marL="290830">
              <a:lnSpc>
                <a:spcPts val="1185"/>
              </a:lnSpc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914400" y="914399"/>
            <a:ext cx="5943600" cy="7877809"/>
          </a:xfrm>
          <a:custGeom>
            <a:avLst/>
            <a:gdLst/>
            <a:ahLst/>
            <a:cxnLst/>
            <a:rect l="l" t="t" r="r" b="b"/>
            <a:pathLst>
              <a:path w="5943600" h="7877809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871460"/>
                </a:lnTo>
                <a:lnTo>
                  <a:pt x="6096" y="787146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7871460"/>
                </a:lnTo>
                <a:lnTo>
                  <a:pt x="0" y="7877556"/>
                </a:lnTo>
                <a:lnTo>
                  <a:pt x="6096" y="7877556"/>
                </a:lnTo>
                <a:lnTo>
                  <a:pt x="5937504" y="7877556"/>
                </a:lnTo>
                <a:lnTo>
                  <a:pt x="5943600" y="7877556"/>
                </a:lnTo>
                <a:lnTo>
                  <a:pt x="5943600" y="787146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27" y="6803961"/>
            <a:ext cx="5997575" cy="556895"/>
          </a:xfrm>
          <a:custGeom>
            <a:avLst/>
            <a:gdLst/>
            <a:ahLst/>
            <a:cxnLst/>
            <a:rect l="l" t="t" r="r" b="b"/>
            <a:pathLst>
              <a:path w="5997575" h="556895">
                <a:moveTo>
                  <a:pt x="5997562" y="462546"/>
                </a:moveTo>
                <a:lnTo>
                  <a:pt x="5989269" y="410489"/>
                </a:lnTo>
                <a:lnTo>
                  <a:pt x="5964390" y="368744"/>
                </a:lnTo>
                <a:lnTo>
                  <a:pt x="5914809" y="368744"/>
                </a:lnTo>
                <a:lnTo>
                  <a:pt x="5937758" y="330225"/>
                </a:lnTo>
                <a:lnTo>
                  <a:pt x="5946051" y="278168"/>
                </a:lnTo>
                <a:lnTo>
                  <a:pt x="5937758" y="226123"/>
                </a:lnTo>
                <a:lnTo>
                  <a:pt x="5912891" y="184378"/>
                </a:lnTo>
                <a:lnTo>
                  <a:pt x="3752265" y="184378"/>
                </a:lnTo>
                <a:lnTo>
                  <a:pt x="3775227" y="145846"/>
                </a:lnTo>
                <a:lnTo>
                  <a:pt x="3783520" y="93802"/>
                </a:lnTo>
                <a:lnTo>
                  <a:pt x="3775227" y="41757"/>
                </a:lnTo>
                <a:lnTo>
                  <a:pt x="3750360" y="0"/>
                </a:lnTo>
                <a:lnTo>
                  <a:pt x="778357" y="0"/>
                </a:lnTo>
                <a:lnTo>
                  <a:pt x="753478" y="41757"/>
                </a:lnTo>
                <a:lnTo>
                  <a:pt x="745197" y="93802"/>
                </a:lnTo>
                <a:lnTo>
                  <a:pt x="753478" y="145846"/>
                </a:lnTo>
                <a:lnTo>
                  <a:pt x="778357" y="187591"/>
                </a:lnTo>
                <a:lnTo>
                  <a:pt x="1803463" y="187591"/>
                </a:lnTo>
                <a:lnTo>
                  <a:pt x="1780501" y="226123"/>
                </a:lnTo>
                <a:lnTo>
                  <a:pt x="1772221" y="278168"/>
                </a:lnTo>
                <a:lnTo>
                  <a:pt x="1780501" y="330225"/>
                </a:lnTo>
                <a:lnTo>
                  <a:pt x="1803450" y="368744"/>
                </a:lnTo>
                <a:lnTo>
                  <a:pt x="33172" y="368744"/>
                </a:lnTo>
                <a:lnTo>
                  <a:pt x="8293" y="410489"/>
                </a:lnTo>
                <a:lnTo>
                  <a:pt x="0" y="462546"/>
                </a:lnTo>
                <a:lnTo>
                  <a:pt x="8293" y="514591"/>
                </a:lnTo>
                <a:lnTo>
                  <a:pt x="33172" y="556348"/>
                </a:lnTo>
                <a:lnTo>
                  <a:pt x="5964390" y="556348"/>
                </a:lnTo>
                <a:lnTo>
                  <a:pt x="5989269" y="514591"/>
                </a:lnTo>
                <a:lnTo>
                  <a:pt x="5997562" y="462546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81237" y="6436749"/>
            <a:ext cx="4199890" cy="187960"/>
          </a:xfrm>
          <a:custGeom>
            <a:avLst/>
            <a:gdLst/>
            <a:ahLst/>
            <a:cxnLst/>
            <a:rect l="l" t="t" r="r" b="b"/>
            <a:pathLst>
              <a:path w="4199890" h="187959">
                <a:moveTo>
                  <a:pt x="4166732" y="-6"/>
                </a:moveTo>
                <a:lnTo>
                  <a:pt x="33162" y="-6"/>
                </a:lnTo>
                <a:lnTo>
                  <a:pt x="8290" y="41743"/>
                </a:lnTo>
                <a:lnTo>
                  <a:pt x="0" y="93795"/>
                </a:lnTo>
                <a:lnTo>
                  <a:pt x="8290" y="145847"/>
                </a:lnTo>
                <a:lnTo>
                  <a:pt x="33162" y="187596"/>
                </a:lnTo>
                <a:lnTo>
                  <a:pt x="4166732" y="187596"/>
                </a:lnTo>
                <a:lnTo>
                  <a:pt x="4191603" y="145847"/>
                </a:lnTo>
                <a:lnTo>
                  <a:pt x="4199894" y="93795"/>
                </a:lnTo>
                <a:lnTo>
                  <a:pt x="4191603" y="41743"/>
                </a:lnTo>
                <a:lnTo>
                  <a:pt x="4166732" y="-6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1237" y="5810422"/>
            <a:ext cx="2560320" cy="187960"/>
          </a:xfrm>
          <a:custGeom>
            <a:avLst/>
            <a:gdLst/>
            <a:ahLst/>
            <a:cxnLst/>
            <a:rect l="l" t="t" r="r" b="b"/>
            <a:pathLst>
              <a:path w="2560320" h="187960">
                <a:moveTo>
                  <a:pt x="2526686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2" y="187589"/>
                </a:lnTo>
                <a:lnTo>
                  <a:pt x="2526686" y="187589"/>
                </a:lnTo>
                <a:lnTo>
                  <a:pt x="2551558" y="145843"/>
                </a:lnTo>
                <a:lnTo>
                  <a:pt x="2559848" y="93795"/>
                </a:lnTo>
                <a:lnTo>
                  <a:pt x="2551558" y="41746"/>
                </a:lnTo>
                <a:lnTo>
                  <a:pt x="2526686" y="0"/>
                </a:lnTo>
                <a:close/>
              </a:path>
            </a:pathLst>
          </a:custGeom>
          <a:solidFill>
            <a:srgbClr val="A9BFFF">
              <a:alpha val="37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17447" y="917447"/>
            <a:ext cx="5937885" cy="287782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29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insects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survive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around</a:t>
            </a:r>
            <a:r>
              <a:rPr dirty="0" sz="1100">
                <a:latin typeface="Calibri"/>
                <a:cs typeface="Calibri"/>
              </a:rPr>
              <a:t> 7.2 weeks.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population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during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survive.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38200" y="3947279"/>
            <a:ext cx="6047105" cy="377761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76200" marR="81280">
              <a:lnSpc>
                <a:spcPct val="109700"/>
              </a:lnSpc>
              <a:spcBef>
                <a:spcPts val="9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mixing </a:t>
            </a:r>
            <a:r>
              <a:rPr dirty="0" sz="1100" spc="-5">
                <a:latin typeface="Calibri"/>
                <a:cs typeface="Calibri"/>
              </a:rPr>
              <a:t>problems,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 more complicated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changing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circumstances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instance, 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population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decrease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disease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wouldn’t </a:t>
            </a:r>
            <a:r>
              <a:rPr dirty="0" sz="1100">
                <a:latin typeface="Calibri"/>
                <a:cs typeface="Calibri"/>
              </a:rPr>
              <a:t>eat</a:t>
            </a:r>
            <a:r>
              <a:rPr dirty="0" sz="1100" spc="-5">
                <a:latin typeface="Calibri"/>
                <a:cs typeface="Calibri"/>
              </a:rPr>
              <a:t> as much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govern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algn="just"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look 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modeling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algn="just" marL="762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Falling</a:t>
            </a:r>
            <a:r>
              <a:rPr dirty="0" sz="1100" spc="-2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Object</a:t>
            </a:r>
            <a:endParaRPr sz="1100">
              <a:latin typeface="Calibri"/>
              <a:cs typeface="Calibri"/>
            </a:endParaRPr>
          </a:p>
          <a:p>
            <a:pPr algn="just" marL="76200" marR="288925">
              <a:lnSpc>
                <a:spcPct val="1096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This will not be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time that we’ve looked into falling </a:t>
            </a:r>
            <a:r>
              <a:rPr dirty="0" sz="1100">
                <a:latin typeface="Calibri"/>
                <a:cs typeface="Calibri"/>
              </a:rPr>
              <a:t>bodies.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recall, we looked at </a:t>
            </a:r>
            <a:r>
              <a:rPr dirty="0" sz="1100">
                <a:latin typeface="Calibri"/>
                <a:cs typeface="Calibri"/>
              </a:rPr>
              <a:t>one 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 when we </a:t>
            </a:r>
            <a:r>
              <a:rPr dirty="0" sz="1100" spc="-5">
                <a:latin typeface="Calibri"/>
                <a:cs typeface="Calibri"/>
              </a:rPr>
              <a:t>were looking at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Direction Fields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that section </a:t>
            </a:r>
            <a:r>
              <a:rPr dirty="0" sz="1100">
                <a:latin typeface="Calibri"/>
                <a:cs typeface="Calibri"/>
              </a:rPr>
              <a:t>we saw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basic equation that </a:t>
            </a:r>
            <a:r>
              <a:rPr dirty="0" sz="1100">
                <a:latin typeface="Calibri"/>
                <a:cs typeface="Calibri"/>
              </a:rPr>
              <a:t> we’ll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Newton’s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 </a:t>
            </a:r>
            <a:r>
              <a:rPr dirty="0" sz="1100">
                <a:latin typeface="Calibri"/>
                <a:cs typeface="Calibri"/>
              </a:rPr>
              <a:t>Law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Motion.</a:t>
            </a:r>
            <a:endParaRPr sz="1100">
              <a:latin typeface="Calibri"/>
              <a:cs typeface="Calibri"/>
            </a:endParaRPr>
          </a:p>
          <a:p>
            <a:pPr algn="ctr" marR="402590">
              <a:lnSpc>
                <a:spcPct val="100000"/>
              </a:lnSpc>
              <a:spcBef>
                <a:spcPts val="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m</a:t>
            </a:r>
            <a:r>
              <a:rPr dirty="0" baseline="4629" sz="1800" spc="15" i="1">
                <a:latin typeface="Times New Roman"/>
                <a:cs typeface="Times New Roman"/>
              </a:rPr>
              <a:t>v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8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v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76200" marR="30480">
              <a:lnSpc>
                <a:spcPct val="109800"/>
              </a:lnSpc>
              <a:spcBef>
                <a:spcPts val="156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forces that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are gravity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main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keep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conventions.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mean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termed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">
                <a:latin typeface="Calibri"/>
                <a:cs typeface="Calibri"/>
              </a:rPr>
              <a:t> sure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 </a:t>
            </a:r>
            <a:r>
              <a:rPr dirty="0" sz="1100">
                <a:latin typeface="Calibri"/>
                <a:cs typeface="Calibri"/>
              </a:rPr>
              <a:t> forces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especially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usually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dependent </a:t>
            </a:r>
            <a:r>
              <a:rPr dirty="0" sz="1100">
                <a:latin typeface="Calibri"/>
                <a:cs typeface="Calibri"/>
              </a:rPr>
              <a:t> on the</a:t>
            </a:r>
            <a:r>
              <a:rPr dirty="0" sz="1100" spc="-5">
                <a:latin typeface="Calibri"/>
                <a:cs typeface="Calibri"/>
              </a:rPr>
              <a:t> velocity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 the </a:t>
            </a:r>
            <a:r>
              <a:rPr dirty="0" sz="1100" spc="-5">
                <a:latin typeface="Calibri"/>
                <a:cs typeface="Calibri"/>
              </a:rPr>
              <a:t>“sign”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>
                <a:latin typeface="Calibri"/>
                <a:cs typeface="Calibri"/>
              </a:rPr>
              <a:t> can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affect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“sign”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algn="just"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7447" y="7923269"/>
            <a:ext cx="5937885" cy="894715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8255" rIns="0" bIns="0" rtlCol="0" vert="horz">
            <a:spAutoFit/>
          </a:bodyPr>
          <a:lstStyle/>
          <a:p>
            <a:pPr marL="67945" marR="182245">
              <a:lnSpc>
                <a:spcPts val="1340"/>
              </a:lnSpc>
              <a:spcBef>
                <a:spcPts val="65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4</a:t>
            </a:r>
            <a:r>
              <a:rPr dirty="0" sz="1200" spc="35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50 kg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object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cannon</a:t>
            </a:r>
            <a:r>
              <a:rPr dirty="0" sz="1100" spc="-5">
                <a:latin typeface="Calibri"/>
                <a:cs typeface="Calibri"/>
              </a:rPr>
              <a:t> straight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10m/s off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bridge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100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meters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above the</a:t>
            </a:r>
            <a:r>
              <a:rPr dirty="0" sz="1100" spc="-5">
                <a:latin typeface="Calibri"/>
                <a:cs typeface="Calibri"/>
              </a:rPr>
              <a:t> ground.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resistance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given by</a:t>
            </a:r>
            <a:r>
              <a:rPr dirty="0" sz="1100">
                <a:latin typeface="Calibri"/>
                <a:cs typeface="Calibri"/>
              </a:rPr>
              <a:t> 5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velocity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ground.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81225" y="1317396"/>
            <a:ext cx="3409946" cy="222884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Paul Dawkins</dc:creator>
  <dcterms:created xsi:type="dcterms:W3CDTF">2021-10-13T13:31:08Z</dcterms:created>
  <dcterms:modified xsi:type="dcterms:W3CDTF">2021-10-13T13:31:08Z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2021-02-09T00:00:00Z</vt:filetime>
  </property>
  <property fmtid="{D5CDD505-2E9C-101B-9397-08002B2CF9AE}" pid="3" name="Creator">
    <vt:lpwstr>Acrobat PDFMaker 20 for Word</vt:lpwstr>
  </property>
  <property fmtid="{D5CDD505-2E9C-101B-9397-08002B2CF9AE}" pid="4" name="LastSaved">
    <vt:filetime>2021-10-13T00:00:00Z</vt:filetime>
  </property>
</Properties>
</file>